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510" r:id="rId1"/>
  </p:sldMasterIdLst>
  <p:notesMasterIdLst>
    <p:notesMasterId r:id="rId27"/>
  </p:notesMasterIdLst>
  <p:sldIdLst>
    <p:sldId id="2203" r:id="rId2"/>
    <p:sldId id="2215" r:id="rId3"/>
    <p:sldId id="2256" r:id="rId4"/>
    <p:sldId id="2257" r:id="rId5"/>
    <p:sldId id="2208" r:id="rId6"/>
    <p:sldId id="2209" r:id="rId7"/>
    <p:sldId id="2193" r:id="rId8"/>
    <p:sldId id="2263" r:id="rId9"/>
    <p:sldId id="2251" r:id="rId10"/>
    <p:sldId id="2266" r:id="rId11"/>
    <p:sldId id="2254" r:id="rId12"/>
    <p:sldId id="2261" r:id="rId13"/>
    <p:sldId id="2262" r:id="rId14"/>
    <p:sldId id="2264" r:id="rId15"/>
    <p:sldId id="2255" r:id="rId16"/>
    <p:sldId id="2273" r:id="rId17"/>
    <p:sldId id="2274" r:id="rId18"/>
    <p:sldId id="2275" r:id="rId19"/>
    <p:sldId id="2272" r:id="rId20"/>
    <p:sldId id="2276" r:id="rId21"/>
    <p:sldId id="2260" r:id="rId22"/>
    <p:sldId id="2063" r:id="rId23"/>
    <p:sldId id="2104" r:id="rId24"/>
    <p:sldId id="2271" r:id="rId25"/>
    <p:sldId id="2269" r:id="rId26"/>
  </p:sldIdLst>
  <p:sldSz cx="9144000" cy="5143500" type="screen16x9"/>
  <p:notesSz cx="6858000" cy="9144000"/>
  <p:defaultTextStyle>
    <a:defPPr>
      <a:defRPr lang="en-GB"/>
    </a:defPPr>
    <a:lvl1pPr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1pPr>
    <a:lvl2pPr marL="4572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2pPr>
    <a:lvl3pPr marL="9144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3pPr>
    <a:lvl4pPr marL="13716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4pPr>
    <a:lvl5pPr marL="1828800" algn="l" defTabSz="457200" rtl="0" fontAlgn="base">
      <a:lnSpc>
        <a:spcPct val="87000"/>
      </a:lnSpc>
      <a:spcBef>
        <a:spcPct val="0"/>
      </a:spcBef>
      <a:spcAft>
        <a:spcPct val="0"/>
      </a:spcAft>
      <a:buClr>
        <a:srgbClr val="000000"/>
      </a:buClr>
      <a:buSzPct val="100000"/>
      <a:buFont typeface="Arial" charset="0"/>
      <a:defRPr kern="1200">
        <a:solidFill>
          <a:schemeClr val="bg1"/>
        </a:solidFill>
        <a:latin typeface="Arial" charset="0"/>
        <a:ea typeface="+mn-ea"/>
        <a:cs typeface="Lucida Sans Unicode" charset="0"/>
      </a:defRPr>
    </a:lvl5pPr>
    <a:lvl6pPr marL="2286000" algn="l" defTabSz="914400" rtl="0" eaLnBrk="1" latinLnBrk="0" hangingPunct="1">
      <a:defRPr kern="1200">
        <a:solidFill>
          <a:schemeClr val="bg1"/>
        </a:solidFill>
        <a:latin typeface="Arial" charset="0"/>
        <a:ea typeface="+mn-ea"/>
        <a:cs typeface="Lucida Sans Unicode" charset="0"/>
      </a:defRPr>
    </a:lvl6pPr>
    <a:lvl7pPr marL="2743200" algn="l" defTabSz="914400" rtl="0" eaLnBrk="1" latinLnBrk="0" hangingPunct="1">
      <a:defRPr kern="1200">
        <a:solidFill>
          <a:schemeClr val="bg1"/>
        </a:solidFill>
        <a:latin typeface="Arial" charset="0"/>
        <a:ea typeface="+mn-ea"/>
        <a:cs typeface="Lucida Sans Unicode" charset="0"/>
      </a:defRPr>
    </a:lvl7pPr>
    <a:lvl8pPr marL="3200400" algn="l" defTabSz="914400" rtl="0" eaLnBrk="1" latinLnBrk="0" hangingPunct="1">
      <a:defRPr kern="1200">
        <a:solidFill>
          <a:schemeClr val="bg1"/>
        </a:solidFill>
        <a:latin typeface="Arial" charset="0"/>
        <a:ea typeface="+mn-ea"/>
        <a:cs typeface="Lucida Sans Unicode" charset="0"/>
      </a:defRPr>
    </a:lvl8pPr>
    <a:lvl9pPr marL="3657600" algn="l" defTabSz="914400" rtl="0" eaLnBrk="1" latinLnBrk="0" hangingPunct="1">
      <a:defRPr kern="1200">
        <a:solidFill>
          <a:schemeClr val="bg1"/>
        </a:solidFill>
        <a:latin typeface="Arial" charset="0"/>
        <a:ea typeface="+mn-ea"/>
        <a:cs typeface="Lucida Sans Unicode"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0204"/>
    <a:srgbClr val="9C866E"/>
    <a:srgbClr val="6E5B4C"/>
    <a:srgbClr val="820000"/>
    <a:srgbClr val="0A0A0A"/>
    <a:srgbClr val="101010"/>
    <a:srgbClr val="0D0D0D"/>
    <a:srgbClr val="000403"/>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6677" autoAdjust="0"/>
  </p:normalViewPr>
  <p:slideViewPr>
    <p:cSldViewPr>
      <p:cViewPr varScale="1">
        <p:scale>
          <a:sx n="100" d="100"/>
          <a:sy n="100" d="100"/>
        </p:scale>
        <p:origin x="834" y="84"/>
      </p:cViewPr>
      <p:guideLst>
        <p:guide orient="horz" pos="1620"/>
        <p:guide pos="2880"/>
      </p:guideLst>
    </p:cSldViewPr>
  </p:slideViewPr>
  <p:outlineViewPr>
    <p:cViewPr varScale="1">
      <p:scale>
        <a:sx n="33" d="100"/>
        <a:sy n="33" d="100"/>
      </p:scale>
      <p:origin x="0" y="0"/>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endParaRPr lang="en-US"/>
          </a:p>
        </p:txBody>
      </p:sp>
      <p:sp>
        <p:nvSpPr>
          <p:cNvPr id="819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en-US"/>
          </a:p>
        </p:txBody>
      </p:sp>
      <p:sp>
        <p:nvSpPr>
          <p:cNvPr id="8195" name="Rectangle 3"/>
          <p:cNvSpPr>
            <a:spLocks noGrp="1" noChangeArrowheads="1"/>
          </p:cNvSpPr>
          <p:nvPr>
            <p:ph type="hdr"/>
          </p:nvPr>
        </p:nvSpPr>
        <p:spPr bwMode="auto">
          <a:xfrm>
            <a:off x="0"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6" name="Rectangle 4"/>
          <p:cNvSpPr>
            <a:spLocks noGrp="1" noChangeArrowheads="1"/>
          </p:cNvSpPr>
          <p:nvPr>
            <p:ph type="dt"/>
          </p:nvPr>
        </p:nvSpPr>
        <p:spPr bwMode="auto">
          <a:xfrm>
            <a:off x="3884613" y="0"/>
            <a:ext cx="2968625" cy="4540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197" name="Rectangle 5"/>
          <p:cNvSpPr>
            <a:spLocks noGrp="1" noRot="1" noChangeAspect="1" noChangeArrowheads="1"/>
          </p:cNvSpPr>
          <p:nvPr>
            <p:ph type="sldImg"/>
          </p:nvPr>
        </p:nvSpPr>
        <p:spPr bwMode="auto">
          <a:xfrm>
            <a:off x="382588" y="685800"/>
            <a:ext cx="6089650" cy="3425825"/>
          </a:xfrm>
          <a:prstGeom prst="rect">
            <a:avLst/>
          </a:prstGeom>
          <a:noFill/>
          <a:ln w="9525">
            <a:noFill/>
            <a:round/>
            <a:headEnd/>
            <a:tailEnd/>
          </a:ln>
          <a:effectLst/>
        </p:spPr>
      </p:sp>
      <p:sp>
        <p:nvSpPr>
          <p:cNvPr id="819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a:p>
        </p:txBody>
      </p:sp>
      <p:sp>
        <p:nvSpPr>
          <p:cNvPr id="8199" name="Rectangle 7"/>
          <p:cNvSpPr>
            <a:spLocks noGrp="1" noChangeArrowheads="1"/>
          </p:cNvSpPr>
          <p:nvPr>
            <p:ph type="ftr"/>
          </p:nvPr>
        </p:nvSpPr>
        <p:spPr bwMode="auto">
          <a:xfrm>
            <a:off x="0"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endParaRPr lang="en-GB"/>
          </a:p>
        </p:txBody>
      </p:sp>
      <p:sp>
        <p:nvSpPr>
          <p:cNvPr id="820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5000"/>
              </a:lnSpc>
              <a:buFont typeface="Wingdings" charset="2"/>
              <a:buNone/>
              <a:tabLst>
                <a:tab pos="723900" algn="l"/>
                <a:tab pos="1447800" algn="l"/>
                <a:tab pos="2171700" algn="l"/>
                <a:tab pos="2895600" algn="l"/>
              </a:tabLst>
              <a:defRPr sz="1200">
                <a:solidFill>
                  <a:srgbClr val="000000"/>
                </a:solidFill>
                <a:latin typeface="Times New Roman" pitchFamily="16" charset="0"/>
              </a:defRPr>
            </a:lvl1pPr>
          </a:lstStyle>
          <a:p>
            <a:fld id="{27A1267E-5F3E-4EB0-939F-30DD7A2F0868}" type="slidenum">
              <a:rPr lang="en-GB"/>
              <a:pPr/>
              <a:t>‹#›</a:t>
            </a:fld>
            <a:endParaRPr lang="en-GB"/>
          </a:p>
        </p:txBody>
      </p:sp>
    </p:spTree>
    <p:extLst>
      <p:ext uri="{BB962C8B-B14F-4D97-AF65-F5344CB8AC3E}">
        <p14:creationId xmlns:p14="http://schemas.microsoft.com/office/powerpoint/2010/main" val="28715375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a:t>
            </a:fld>
            <a:endParaRPr lang="en-US" dirty="0"/>
          </a:p>
        </p:txBody>
      </p:sp>
    </p:spTree>
    <p:extLst>
      <p:ext uri="{BB962C8B-B14F-4D97-AF65-F5344CB8AC3E}">
        <p14:creationId xmlns:p14="http://schemas.microsoft.com/office/powerpoint/2010/main" val="1536145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10</a:t>
            </a:fld>
            <a:endParaRPr lang="en-US"/>
          </a:p>
        </p:txBody>
      </p:sp>
    </p:spTree>
    <p:extLst>
      <p:ext uri="{BB962C8B-B14F-4D97-AF65-F5344CB8AC3E}">
        <p14:creationId xmlns:p14="http://schemas.microsoft.com/office/powerpoint/2010/main" val="1757776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11</a:t>
            </a:fld>
            <a:endParaRPr lang="en-US"/>
          </a:p>
        </p:txBody>
      </p:sp>
    </p:spTree>
    <p:extLst>
      <p:ext uri="{BB962C8B-B14F-4D97-AF65-F5344CB8AC3E}">
        <p14:creationId xmlns:p14="http://schemas.microsoft.com/office/powerpoint/2010/main" val="3495564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12</a:t>
            </a:fld>
            <a:endParaRPr lang="en-US"/>
          </a:p>
        </p:txBody>
      </p:sp>
    </p:spTree>
    <p:extLst>
      <p:ext uri="{BB962C8B-B14F-4D97-AF65-F5344CB8AC3E}">
        <p14:creationId xmlns:p14="http://schemas.microsoft.com/office/powerpoint/2010/main" val="1016906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13</a:t>
            </a:fld>
            <a:endParaRPr lang="en-US"/>
          </a:p>
        </p:txBody>
      </p:sp>
    </p:spTree>
    <p:extLst>
      <p:ext uri="{BB962C8B-B14F-4D97-AF65-F5344CB8AC3E}">
        <p14:creationId xmlns:p14="http://schemas.microsoft.com/office/powerpoint/2010/main" val="1678089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14</a:t>
            </a:fld>
            <a:endParaRPr lang="en-US"/>
          </a:p>
        </p:txBody>
      </p:sp>
    </p:spTree>
    <p:extLst>
      <p:ext uri="{BB962C8B-B14F-4D97-AF65-F5344CB8AC3E}">
        <p14:creationId xmlns:p14="http://schemas.microsoft.com/office/powerpoint/2010/main" val="17803100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16:27 "For the Son of Man will come in the glory of His Father with His angels, and then He will reward each according to his works.</a:t>
            </a:r>
          </a:p>
          <a:p>
            <a:r>
              <a:rPr lang="en-US" sz="1200" kern="1200" dirty="0" smtClean="0">
                <a:solidFill>
                  <a:srgbClr val="000000"/>
                </a:solidFill>
                <a:effectLst/>
                <a:latin typeface="Times New Roman" pitchFamily="16" charset="0"/>
                <a:ea typeface="+mn-ea"/>
                <a:cs typeface="+mn-cs"/>
              </a:rPr>
              <a:t>2Co 5:10 For we must all appear before the judgment seat of Christ, that each one may receive the things done in the body, according to what he has done, whether good or bad.</a:t>
            </a:r>
          </a:p>
          <a:p>
            <a:r>
              <a:rPr lang="en-US" sz="1200" kern="1200" dirty="0" smtClean="0">
                <a:solidFill>
                  <a:srgbClr val="000000"/>
                </a:solidFill>
                <a:effectLst/>
                <a:latin typeface="Times New Roman" pitchFamily="16" charset="0"/>
                <a:ea typeface="+mn-ea"/>
                <a:cs typeface="+mn-cs"/>
              </a:rPr>
              <a:t>Re 2:23 "I will kill her children with death, and all the churches shall know that I am He who searches the minds and hearts. And I will give to each one of you according to your works.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15</a:t>
            </a:fld>
            <a:endParaRPr lang="en-US"/>
          </a:p>
        </p:txBody>
      </p:sp>
    </p:spTree>
    <p:extLst>
      <p:ext uri="{BB962C8B-B14F-4D97-AF65-F5344CB8AC3E}">
        <p14:creationId xmlns:p14="http://schemas.microsoft.com/office/powerpoint/2010/main" val="12158574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16</a:t>
            </a:fld>
            <a:endParaRPr lang="en-US"/>
          </a:p>
        </p:txBody>
      </p:sp>
    </p:spTree>
    <p:extLst>
      <p:ext uri="{BB962C8B-B14F-4D97-AF65-F5344CB8AC3E}">
        <p14:creationId xmlns:p14="http://schemas.microsoft.com/office/powerpoint/2010/main" val="3477568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1Th 4:4 that each of you know how to possess his own vessel in sanctification and honor,</a:t>
            </a:r>
          </a:p>
          <a:p>
            <a:r>
              <a:rPr lang="en-US" sz="1200" kern="1200" dirty="0" smtClean="0">
                <a:solidFill>
                  <a:srgbClr val="000000"/>
                </a:solidFill>
                <a:effectLst/>
                <a:latin typeface="Times New Roman" pitchFamily="16" charset="0"/>
                <a:ea typeface="+mn-ea"/>
                <a:cs typeface="+mn-cs"/>
              </a:rPr>
              <a:t>2Co 4:7 But we have this treasure in earthen vessels, that the excellence of the power may be of God and not of us.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17</a:t>
            </a:fld>
            <a:endParaRPr lang="en-US"/>
          </a:p>
        </p:txBody>
      </p:sp>
    </p:spTree>
    <p:extLst>
      <p:ext uri="{BB962C8B-B14F-4D97-AF65-F5344CB8AC3E}">
        <p14:creationId xmlns:p14="http://schemas.microsoft.com/office/powerpoint/2010/main" val="11887502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2Co 6:14 Do not be unequally yoked together with unbelievers. For what fellowship has righteousness with lawlessness? And what communion has light with darkness? 15 And what accord has Christ with Belial? Or what part has a believer with an unbeliever? 16 And what agreement has the temple of God with idols? For you are the temple of the living God. As God has said: "I will dwell in them And walk among them. I will be their God, And they shall be My people." 17 Therefore "Come out from among them And be separate, says the Lord. Do not touch what is unclean, And I will receive you." 18 "I will be a Father to you, And you shall be My sons and daughters, Says the LORD Almighty.“</a:t>
            </a:r>
          </a:p>
          <a:p>
            <a:r>
              <a:rPr lang="en-US" sz="1200" kern="1200" dirty="0" smtClean="0">
                <a:solidFill>
                  <a:srgbClr val="000000"/>
                </a:solidFill>
                <a:effectLst/>
                <a:latin typeface="Times New Roman" pitchFamily="16" charset="0"/>
                <a:ea typeface="+mn-ea"/>
                <a:cs typeface="+mn-cs"/>
              </a:rPr>
              <a:t>1Co 6:19 Or do you not know that your body is the temple of the Holy Spirit who is in you, whom you have from God, and you are not your own? 20 For you were bought at a price; therefore glorify God in your body and in your spirit, which are God's.</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18</a:t>
            </a:fld>
            <a:endParaRPr lang="en-US"/>
          </a:p>
        </p:txBody>
      </p:sp>
    </p:spTree>
    <p:extLst>
      <p:ext uri="{BB962C8B-B14F-4D97-AF65-F5344CB8AC3E}">
        <p14:creationId xmlns:p14="http://schemas.microsoft.com/office/powerpoint/2010/main" val="37495235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Ro 14:12 So then each one of us shall give account of himself to God.</a:t>
            </a:r>
          </a:p>
          <a:p>
            <a:r>
              <a:rPr lang="en-US" sz="1200" kern="1200" dirty="0" smtClean="0">
                <a:solidFill>
                  <a:srgbClr val="000000"/>
                </a:solidFill>
                <a:effectLst/>
                <a:latin typeface="Times New Roman" pitchFamily="16" charset="0"/>
                <a:ea typeface="+mn-ea"/>
                <a:cs typeface="+mn-cs"/>
              </a:rPr>
              <a:t>2Ti 2:19 ¶ Nevertheless the solid foundation of God stands, having this seal: "The Lord knows those who are His," and, "Let everyone who names the name of Christ depart from iniquity." 20 But in a great house there are not only vessels of gold and silver, but also of wood and clay, some for honor and some for dishonor. 21 Therefore if anyone cleanses himself from the latter, he will be a vessel for honor, sanctified and useful for the Master, prepared for every good work.</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19</a:t>
            </a:fld>
            <a:endParaRPr lang="en-US"/>
          </a:p>
        </p:txBody>
      </p:sp>
    </p:spTree>
    <p:extLst>
      <p:ext uri="{BB962C8B-B14F-4D97-AF65-F5344CB8AC3E}">
        <p14:creationId xmlns:p14="http://schemas.microsoft.com/office/powerpoint/2010/main" val="2556918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2</a:t>
            </a:fld>
            <a:endParaRPr lang="en-US" dirty="0"/>
          </a:p>
        </p:txBody>
      </p:sp>
    </p:spTree>
    <p:extLst>
      <p:ext uri="{BB962C8B-B14F-4D97-AF65-F5344CB8AC3E}">
        <p14:creationId xmlns:p14="http://schemas.microsoft.com/office/powerpoint/2010/main" val="15030540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 Ro 14:12 So then each one of us shall give account of himself to God.</a:t>
            </a:r>
          </a:p>
          <a:p>
            <a:r>
              <a:rPr lang="en-US" sz="1200" kern="1200" dirty="0" smtClean="0">
                <a:solidFill>
                  <a:srgbClr val="000000"/>
                </a:solidFill>
                <a:effectLst/>
                <a:latin typeface="Times New Roman" pitchFamily="16" charset="0"/>
                <a:ea typeface="+mn-ea"/>
                <a:cs typeface="+mn-cs"/>
              </a:rPr>
              <a:t>2Ti 2:19 ¶ Nevertheless the solid foundation of God stands, having this seal: "The Lord knows those who are His," and, "Let everyone who names the name of Christ depart from iniquity." 20 But in a great house there are not only vessels of gold and silver, but also of wood and clay, some for honor and some for dishonor. 21 Therefore if anyone cleanses himself from the latter, he will be a vessel for honor, sanctified and useful for the Master, prepared for every good work.</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20</a:t>
            </a:fld>
            <a:endParaRPr lang="en-US"/>
          </a:p>
        </p:txBody>
      </p:sp>
    </p:spTree>
    <p:extLst>
      <p:ext uri="{BB962C8B-B14F-4D97-AF65-F5344CB8AC3E}">
        <p14:creationId xmlns:p14="http://schemas.microsoft.com/office/powerpoint/2010/main" val="451805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rgbClr val="000000"/>
                </a:solidFill>
                <a:effectLst/>
                <a:latin typeface="Times New Roman" pitchFamily="16" charset="0"/>
                <a:ea typeface="+mn-ea"/>
                <a:cs typeface="+mn-cs"/>
              </a:rPr>
              <a:t>Mt 28:20 teaching them to observe all that I commanded you; and lo, </a:t>
            </a:r>
            <a:r>
              <a:rPr lang="en-US" sz="1200" b="1" kern="1200" dirty="0" smtClean="0">
                <a:solidFill>
                  <a:srgbClr val="000000"/>
                </a:solidFill>
                <a:effectLst/>
                <a:latin typeface="Times New Roman" pitchFamily="16" charset="0"/>
                <a:ea typeface="+mn-ea"/>
                <a:cs typeface="+mn-cs"/>
              </a:rPr>
              <a:t>I am with you always</a:t>
            </a:r>
            <a:r>
              <a:rPr lang="en-US" sz="1200" kern="1200" dirty="0" smtClean="0">
                <a:solidFill>
                  <a:srgbClr val="000000"/>
                </a:solidFill>
                <a:effectLst/>
                <a:latin typeface="Times New Roman" pitchFamily="16" charset="0"/>
                <a:ea typeface="+mn-ea"/>
                <a:cs typeface="+mn-cs"/>
              </a:rPr>
              <a:t>, even to the end of the age.“</a:t>
            </a:r>
          </a:p>
          <a:p>
            <a:endParaRPr lang="en-US" sz="1200" kern="1200" dirty="0" smtClean="0">
              <a:solidFill>
                <a:srgbClr val="000000"/>
              </a:solidFill>
              <a:effectLst/>
              <a:latin typeface="Times New Roman" pitchFamily="16" charset="0"/>
              <a:ea typeface="+mn-ea"/>
              <a:cs typeface="+mn-cs"/>
            </a:endParaRPr>
          </a:p>
          <a:p>
            <a:r>
              <a:rPr lang="en-US" sz="1200" kern="1200" dirty="0" smtClean="0">
                <a:solidFill>
                  <a:srgbClr val="000000"/>
                </a:solidFill>
                <a:effectLst/>
                <a:latin typeface="Times New Roman" pitchFamily="16" charset="0"/>
                <a:ea typeface="+mn-ea"/>
                <a:cs typeface="+mn-cs"/>
              </a:rPr>
              <a:t>2Ti 4:18 The Lord will deliver me from every evil deed, and will bring me safely to His heavenly kingdom; to Him [be] the glory forever and ever. Amen.</a:t>
            </a:r>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21</a:t>
            </a:fld>
            <a:endParaRPr lang="en-US"/>
          </a:p>
        </p:txBody>
      </p:sp>
    </p:spTree>
    <p:extLst>
      <p:ext uri="{BB962C8B-B14F-4D97-AF65-F5344CB8AC3E}">
        <p14:creationId xmlns:p14="http://schemas.microsoft.com/office/powerpoint/2010/main" val="1924138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Ac 15:11 "But we believe that we are saved through the grace of the Lord Jesus, in the same way as they also are."</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23</a:t>
            </a:fld>
            <a:endParaRPr lang="en-US"/>
          </a:p>
        </p:txBody>
      </p:sp>
    </p:spTree>
    <p:extLst>
      <p:ext uri="{BB962C8B-B14F-4D97-AF65-F5344CB8AC3E}">
        <p14:creationId xmlns:p14="http://schemas.microsoft.com/office/powerpoint/2010/main" val="40082477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24</a:t>
            </a:fld>
            <a:endParaRPr lang="en-US"/>
          </a:p>
        </p:txBody>
      </p:sp>
    </p:spTree>
    <p:extLst>
      <p:ext uri="{BB962C8B-B14F-4D97-AF65-F5344CB8AC3E}">
        <p14:creationId xmlns:p14="http://schemas.microsoft.com/office/powerpoint/2010/main" val="28560227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 </a:t>
            </a:r>
            <a:endParaRPr lang="en-US" sz="1200" dirty="0"/>
          </a:p>
        </p:txBody>
      </p:sp>
      <p:sp>
        <p:nvSpPr>
          <p:cNvPr id="4" name="Slide Number Placeholder 3"/>
          <p:cNvSpPr>
            <a:spLocks noGrp="1"/>
          </p:cNvSpPr>
          <p:nvPr>
            <p:ph type="sldNum" sz="quarter" idx="10"/>
          </p:nvPr>
        </p:nvSpPr>
        <p:spPr/>
        <p:txBody>
          <a:bodyPr/>
          <a:lstStyle/>
          <a:p>
            <a:fld id="{AC715FDE-99EF-4263-A2B1-95B834CF7CEC}" type="slidenum">
              <a:rPr lang="en-US" smtClean="0"/>
              <a:pPr/>
              <a:t>25</a:t>
            </a:fld>
            <a:endParaRPr lang="en-US"/>
          </a:p>
        </p:txBody>
      </p:sp>
    </p:spTree>
    <p:extLst>
      <p:ext uri="{BB962C8B-B14F-4D97-AF65-F5344CB8AC3E}">
        <p14:creationId xmlns:p14="http://schemas.microsoft.com/office/powerpoint/2010/main" val="892071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3</a:t>
            </a:fld>
            <a:endParaRPr lang="en-US" dirty="0"/>
          </a:p>
        </p:txBody>
      </p:sp>
    </p:spTree>
    <p:extLst>
      <p:ext uri="{BB962C8B-B14F-4D97-AF65-F5344CB8AC3E}">
        <p14:creationId xmlns:p14="http://schemas.microsoft.com/office/powerpoint/2010/main" val="3446191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b="0" i="0" dirty="0" smtClean="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5749B0F8-B856-4749-BED7-D3CD4A0E3026}" type="slidenum">
              <a:rPr lang="en-US" smtClean="0"/>
              <a:t>4</a:t>
            </a:fld>
            <a:endParaRPr lang="en-US" dirty="0"/>
          </a:p>
        </p:txBody>
      </p:sp>
    </p:spTree>
    <p:extLst>
      <p:ext uri="{BB962C8B-B14F-4D97-AF65-F5344CB8AC3E}">
        <p14:creationId xmlns:p14="http://schemas.microsoft.com/office/powerpoint/2010/main" val="4082050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5</a:t>
            </a:fld>
            <a:endParaRPr lang="en-US" dirty="0"/>
          </a:p>
        </p:txBody>
      </p:sp>
    </p:spTree>
    <p:extLst>
      <p:ext uri="{BB962C8B-B14F-4D97-AF65-F5344CB8AC3E}">
        <p14:creationId xmlns:p14="http://schemas.microsoft.com/office/powerpoint/2010/main" val="3548395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9B43FE-3AC0-40D7-A786-088B6D11CEBB}" type="slidenum">
              <a:rPr lang="en-US" smtClean="0">
                <a:solidFill>
                  <a:srgbClr val="000000"/>
                </a:solidFill>
              </a:rPr>
              <a:pPr/>
              <a:t>6</a:t>
            </a:fld>
            <a:endParaRPr lang="en-US" dirty="0">
              <a:solidFill>
                <a:srgbClr val="000000"/>
              </a:solidFill>
            </a:endParaRPr>
          </a:p>
        </p:txBody>
      </p:sp>
    </p:spTree>
    <p:extLst>
      <p:ext uri="{BB962C8B-B14F-4D97-AF65-F5344CB8AC3E}">
        <p14:creationId xmlns:p14="http://schemas.microsoft.com/office/powerpoint/2010/main" val="910386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7</a:t>
            </a:fld>
            <a:endParaRPr lang="en-US"/>
          </a:p>
        </p:txBody>
      </p:sp>
    </p:spTree>
    <p:extLst>
      <p:ext uri="{BB962C8B-B14F-4D97-AF65-F5344CB8AC3E}">
        <p14:creationId xmlns:p14="http://schemas.microsoft.com/office/powerpoint/2010/main" val="2978377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8</a:t>
            </a:fld>
            <a:endParaRPr lang="en-US"/>
          </a:p>
        </p:txBody>
      </p:sp>
    </p:spTree>
    <p:extLst>
      <p:ext uri="{BB962C8B-B14F-4D97-AF65-F5344CB8AC3E}">
        <p14:creationId xmlns:p14="http://schemas.microsoft.com/office/powerpoint/2010/main" val="3882015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Slide Number Placeholder 3"/>
          <p:cNvSpPr>
            <a:spLocks noGrp="1"/>
          </p:cNvSpPr>
          <p:nvPr>
            <p:ph type="sldNum" sz="quarter" idx="10"/>
          </p:nvPr>
        </p:nvSpPr>
        <p:spPr/>
        <p:txBody>
          <a:bodyPr/>
          <a:lstStyle/>
          <a:p>
            <a:fld id="{AC715FDE-99EF-4263-A2B1-95B834CF7CEC}" type="slidenum">
              <a:rPr lang="en-US" smtClean="0"/>
              <a:pPr/>
              <a:t>9</a:t>
            </a:fld>
            <a:endParaRPr lang="en-US"/>
          </a:p>
        </p:txBody>
      </p:sp>
    </p:spTree>
    <p:extLst>
      <p:ext uri="{BB962C8B-B14F-4D97-AF65-F5344CB8AC3E}">
        <p14:creationId xmlns:p14="http://schemas.microsoft.com/office/powerpoint/2010/main" val="2659331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F06BB6-1C83-4D6F-B78F-6BBF6D5AA7FE}" type="slidenum">
              <a:rPr lang="en-GB" smtClean="0"/>
              <a:pPr/>
              <a:t>‹#›</a:t>
            </a:fld>
            <a:endParaRPr lang="en-GB"/>
          </a:p>
        </p:txBody>
      </p:sp>
    </p:spTree>
    <p:extLst>
      <p:ext uri="{BB962C8B-B14F-4D97-AF65-F5344CB8AC3E}">
        <p14:creationId xmlns:p14="http://schemas.microsoft.com/office/powerpoint/2010/main" val="2270904602"/>
      </p:ext>
    </p:extLst>
  </p:cSld>
  <p:clrMapOvr>
    <a:masterClrMapping/>
  </p:clrMapOvr>
  <p:transition>
    <p:fade/>
  </p:transition>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3A903E-111F-48EA-A059-B56959FACCE9}" type="slidenum">
              <a:rPr lang="en-GB" smtClean="0"/>
              <a:pPr/>
              <a:t>‹#›</a:t>
            </a:fld>
            <a:endParaRPr lang="en-GB"/>
          </a:p>
        </p:txBody>
      </p:sp>
    </p:spTree>
    <p:extLst>
      <p:ext uri="{BB962C8B-B14F-4D97-AF65-F5344CB8AC3E}">
        <p14:creationId xmlns:p14="http://schemas.microsoft.com/office/powerpoint/2010/main" val="42596846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E8CFA4-D681-4A4A-B796-F15E492D2189}" type="slidenum">
              <a:rPr lang="en-GB" smtClean="0"/>
              <a:pPr/>
              <a:t>‹#›</a:t>
            </a:fld>
            <a:endParaRPr lang="en-GB"/>
          </a:p>
        </p:txBody>
      </p:sp>
    </p:spTree>
    <p:extLst>
      <p:ext uri="{BB962C8B-B14F-4D97-AF65-F5344CB8AC3E}">
        <p14:creationId xmlns:p14="http://schemas.microsoft.com/office/powerpoint/2010/main" val="88151447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A51A11-EFD3-4E5E-8C50-A7E50BE2AC63}" type="slidenum">
              <a:rPr lang="en-GB" smtClean="0"/>
              <a:pPr/>
              <a:t>‹#›</a:t>
            </a:fld>
            <a:endParaRPr lang="en-GB"/>
          </a:p>
        </p:txBody>
      </p:sp>
    </p:spTree>
    <p:extLst>
      <p:ext uri="{BB962C8B-B14F-4D97-AF65-F5344CB8AC3E}">
        <p14:creationId xmlns:p14="http://schemas.microsoft.com/office/powerpoint/2010/main" val="264522684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2F056A-644A-4E54-821E-C8FBD46B8A01}" type="slidenum">
              <a:rPr lang="en-GB" smtClean="0"/>
              <a:pPr/>
              <a:t>‹#›</a:t>
            </a:fld>
            <a:endParaRPr lang="en-GB"/>
          </a:p>
        </p:txBody>
      </p:sp>
    </p:spTree>
    <p:extLst>
      <p:ext uri="{BB962C8B-B14F-4D97-AF65-F5344CB8AC3E}">
        <p14:creationId xmlns:p14="http://schemas.microsoft.com/office/powerpoint/2010/main" val="407635237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B455B1-B204-4EE3-8467-719975746DE5}" type="slidenum">
              <a:rPr lang="en-GB" smtClean="0"/>
              <a:pPr/>
              <a:t>‹#›</a:t>
            </a:fld>
            <a:endParaRPr lang="en-GB"/>
          </a:p>
        </p:txBody>
      </p:sp>
    </p:spTree>
    <p:extLst>
      <p:ext uri="{BB962C8B-B14F-4D97-AF65-F5344CB8AC3E}">
        <p14:creationId xmlns:p14="http://schemas.microsoft.com/office/powerpoint/2010/main" val="88399583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1A9235-9CD5-40C1-B792-C21A0B3BEC65}" type="slidenum">
              <a:rPr lang="en-GB" smtClean="0"/>
              <a:pPr/>
              <a:t>‹#›</a:t>
            </a:fld>
            <a:endParaRPr lang="en-GB"/>
          </a:p>
        </p:txBody>
      </p:sp>
    </p:spTree>
    <p:extLst>
      <p:ext uri="{BB962C8B-B14F-4D97-AF65-F5344CB8AC3E}">
        <p14:creationId xmlns:p14="http://schemas.microsoft.com/office/powerpoint/2010/main" val="6243359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063B57A-7FC0-416C-97B8-4047807D353F}" type="slidenum">
              <a:rPr lang="en-GB" smtClean="0"/>
              <a:pPr/>
              <a:t>‹#›</a:t>
            </a:fld>
            <a:endParaRPr lang="en-GB"/>
          </a:p>
        </p:txBody>
      </p:sp>
    </p:spTree>
    <p:extLst>
      <p:ext uri="{BB962C8B-B14F-4D97-AF65-F5344CB8AC3E}">
        <p14:creationId xmlns:p14="http://schemas.microsoft.com/office/powerpoint/2010/main" val="3991611072"/>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27AD57-2053-4D84-B514-800E54D628EC}" type="slidenum">
              <a:rPr lang="en-GB" smtClean="0"/>
              <a:pPr/>
              <a:t>‹#›</a:t>
            </a:fld>
            <a:endParaRPr lang="en-GB"/>
          </a:p>
        </p:txBody>
      </p:sp>
    </p:spTree>
    <p:extLst>
      <p:ext uri="{BB962C8B-B14F-4D97-AF65-F5344CB8AC3E}">
        <p14:creationId xmlns:p14="http://schemas.microsoft.com/office/powerpoint/2010/main" val="99816149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E0FC3B0-9A43-48A4-85CE-B999A76FEA98}" type="slidenum">
              <a:rPr lang="en-GB" smtClean="0"/>
              <a:pPr/>
              <a:t>‹#›</a:t>
            </a:fld>
            <a:endParaRPr lang="en-GB"/>
          </a:p>
        </p:txBody>
      </p:sp>
    </p:spTree>
    <p:extLst>
      <p:ext uri="{BB962C8B-B14F-4D97-AF65-F5344CB8AC3E}">
        <p14:creationId xmlns:p14="http://schemas.microsoft.com/office/powerpoint/2010/main" val="1554763649"/>
      </p:ext>
    </p:extLst>
  </p:cSld>
  <p:clrMapOvr>
    <a:masterClrMapping/>
  </p:clrMapOvr>
  <p:transition>
    <p:fade/>
  </p:transition>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2EE218-E1BD-4DFC-B39D-A601FA6AB8B6}" type="slidenum">
              <a:rPr lang="en-GB" smtClean="0"/>
              <a:pPr/>
              <a:t>‹#›</a:t>
            </a:fld>
            <a:endParaRPr lang="en-GB"/>
          </a:p>
        </p:txBody>
      </p:sp>
    </p:spTree>
    <p:extLst>
      <p:ext uri="{BB962C8B-B14F-4D97-AF65-F5344CB8AC3E}">
        <p14:creationId xmlns:p14="http://schemas.microsoft.com/office/powerpoint/2010/main" val="12498302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226EECE-6E6C-4932-B681-71D70B54B8B5}" type="slidenum">
              <a:rPr lang="en-GB" smtClean="0"/>
              <a:pPr/>
              <a:t>‹#›</a:t>
            </a:fld>
            <a:endParaRPr lang="en-GB"/>
          </a:p>
        </p:txBody>
      </p:sp>
    </p:spTree>
    <p:extLst>
      <p:ext uri="{BB962C8B-B14F-4D97-AF65-F5344CB8AC3E}">
        <p14:creationId xmlns:p14="http://schemas.microsoft.com/office/powerpoint/2010/main" val="2256814181"/>
      </p:ext>
    </p:extLst>
  </p:cSld>
  <p:clrMap bg1="dk1" tx1="lt1" bg2="dk2" tx2="lt2" accent1="accent1" accent2="accent2" accent3="accent3" accent4="accent4" accent5="accent5" accent6="accent6" hlink="hlink" folHlink="folHlink"/>
  <p:sldLayoutIdLst>
    <p:sldLayoutId id="2147484511" r:id="rId1"/>
    <p:sldLayoutId id="2147484512" r:id="rId2"/>
    <p:sldLayoutId id="2147484513" r:id="rId3"/>
    <p:sldLayoutId id="2147484514" r:id="rId4"/>
    <p:sldLayoutId id="2147484515" r:id="rId5"/>
    <p:sldLayoutId id="2147484516" r:id="rId6"/>
    <p:sldLayoutId id="2147484517" r:id="rId7"/>
    <p:sldLayoutId id="2147484518" r:id="rId8"/>
    <p:sldLayoutId id="2147484519" r:id="rId9"/>
    <p:sldLayoutId id="2147484520" r:id="rId10"/>
    <p:sldLayoutId id="2147484521" r:id="rId11"/>
  </p:sldLayoutIdLst>
  <p:transition>
    <p:fad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599" y="1428750"/>
            <a:ext cx="8719458" cy="3404507"/>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1504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943350"/>
          </a:xfrm>
        </p:spPr>
        <p:txBody>
          <a:bodyPr>
            <a:noAutofit/>
          </a:bodyPr>
          <a:lstStyle/>
          <a:p>
            <a:pPr marL="0" indent="0" algn="just">
              <a:buNone/>
            </a:pPr>
            <a:r>
              <a:rPr lang="en-US" sz="4000" dirty="0" smtClean="0">
                <a:effectLst>
                  <a:glow rad="228600">
                    <a:srgbClr val="000000"/>
                  </a:glow>
                </a:effectLst>
              </a:rPr>
              <a:t>- The Fifth Kingdom prophecy (2)</a:t>
            </a:r>
          </a:p>
          <a:p>
            <a:pPr marL="0" indent="0" algn="just">
              <a:buNone/>
            </a:pPr>
            <a:r>
              <a:rPr lang="en-US" sz="4000" dirty="0">
                <a:effectLst>
                  <a:glow rad="228600">
                    <a:srgbClr val="000000"/>
                  </a:glow>
                </a:effectLst>
              </a:rPr>
              <a:t>	</a:t>
            </a:r>
            <a:r>
              <a:rPr lang="en-US" sz="4000" dirty="0" smtClean="0">
                <a:effectLst>
                  <a:glow rad="228600">
                    <a:srgbClr val="000000"/>
                  </a:glow>
                </a:effectLst>
              </a:rPr>
              <a:t>- 3 men in the fiery furnace (3)</a:t>
            </a:r>
          </a:p>
          <a:p>
            <a:pPr marL="0" indent="0" algn="just">
              <a:buNone/>
            </a:pPr>
            <a:r>
              <a:rPr lang="en-US" sz="4000" dirty="0">
                <a:effectLst>
                  <a:glow rad="228600">
                    <a:srgbClr val="000000"/>
                  </a:glow>
                </a:effectLst>
              </a:rPr>
              <a:t>	</a:t>
            </a:r>
            <a:r>
              <a:rPr lang="en-US" sz="4000" dirty="0" smtClean="0">
                <a:effectLst>
                  <a:glow rad="228600">
                    <a:srgbClr val="000000"/>
                  </a:glow>
                </a:effectLst>
              </a:rPr>
              <a:t>	- Interpreting a dream (4)</a:t>
            </a:r>
          </a:p>
          <a:p>
            <a:pPr marL="0" indent="0" algn="just">
              <a:buNone/>
            </a:pPr>
            <a:r>
              <a:rPr lang="en-US" sz="4000" dirty="0">
                <a:effectLst>
                  <a:glow rad="228600">
                    <a:srgbClr val="000000"/>
                  </a:glow>
                </a:effectLst>
              </a:rPr>
              <a:t>	</a:t>
            </a:r>
            <a:r>
              <a:rPr lang="en-US" sz="4000" dirty="0" smtClean="0">
                <a:effectLst>
                  <a:glow rad="228600">
                    <a:srgbClr val="000000"/>
                  </a:glow>
                </a:effectLst>
              </a:rPr>
              <a:t>	</a:t>
            </a:r>
            <a:r>
              <a:rPr lang="en-US" sz="4000" dirty="0" smtClean="0">
                <a:solidFill>
                  <a:srgbClr val="FFFF00"/>
                </a:solidFill>
                <a:effectLst>
                  <a:glow rad="228600">
                    <a:srgbClr val="000000"/>
                  </a:glow>
                </a:effectLst>
              </a:rPr>
              <a:t>- Interpreting a vision (5)</a:t>
            </a:r>
          </a:p>
          <a:p>
            <a:pPr marL="0" indent="0" algn="just">
              <a:buNone/>
            </a:pPr>
            <a:r>
              <a:rPr lang="en-US" sz="4000" dirty="0">
                <a:effectLst>
                  <a:glow rad="228600">
                    <a:srgbClr val="000000"/>
                  </a:glow>
                </a:effectLst>
              </a:rPr>
              <a:t>	</a:t>
            </a:r>
            <a:r>
              <a:rPr lang="en-US" sz="4000" dirty="0" smtClean="0">
                <a:effectLst>
                  <a:glow rad="228600">
                    <a:srgbClr val="000000"/>
                  </a:glow>
                </a:effectLst>
              </a:rPr>
              <a:t>- Daniel in the lion’s den (6)</a:t>
            </a:r>
          </a:p>
          <a:p>
            <a:pPr marL="0" indent="0" algn="just">
              <a:buNone/>
            </a:pPr>
            <a:r>
              <a:rPr lang="en-US" sz="4000" dirty="0" smtClean="0">
                <a:effectLst>
                  <a:glow rad="228600">
                    <a:srgbClr val="000000"/>
                  </a:glow>
                </a:effectLst>
              </a:rPr>
              <a:t>- The Fifth Kingdom prophecy (7)</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Chiastic Nature of Daniel</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596132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1) A divine message</a:t>
            </a:r>
          </a:p>
          <a:p>
            <a:pPr marL="0" indent="0" algn="just">
              <a:buNone/>
            </a:pPr>
            <a:r>
              <a:rPr lang="en-US" sz="4000" dirty="0">
                <a:effectLst>
                  <a:glow rad="228600">
                    <a:srgbClr val="000000"/>
                  </a:glow>
                </a:effectLst>
              </a:rPr>
              <a:t>	</a:t>
            </a:r>
            <a:r>
              <a:rPr lang="en-US" sz="4000" dirty="0" smtClean="0">
                <a:effectLst>
                  <a:glow rad="228600">
                    <a:srgbClr val="000000"/>
                  </a:glow>
                </a:effectLst>
              </a:rPr>
              <a:t>To a drunken despot</a:t>
            </a:r>
          </a:p>
          <a:p>
            <a:pPr marL="0" indent="0" algn="just">
              <a:buNone/>
            </a:pPr>
            <a:r>
              <a:rPr lang="en-US" sz="4000" dirty="0">
                <a:effectLst>
                  <a:glow rad="228600">
                    <a:srgbClr val="000000"/>
                  </a:glow>
                </a:effectLst>
              </a:rPr>
              <a:t>	</a:t>
            </a:r>
            <a:r>
              <a:rPr lang="en-US" sz="4000" dirty="0" smtClean="0">
                <a:effectLst>
                  <a:glow rad="228600">
                    <a:srgbClr val="000000"/>
                  </a:glow>
                </a:effectLst>
              </a:rPr>
              <a:t>To a blasphemous king</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Judgment on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27788948"/>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1) A divine message</a:t>
            </a:r>
          </a:p>
          <a:p>
            <a:pPr marL="0" indent="0" algn="just">
              <a:buNone/>
            </a:pPr>
            <a:r>
              <a:rPr lang="en-US" sz="4000" dirty="0" smtClean="0">
                <a:effectLst>
                  <a:glow rad="228600">
                    <a:srgbClr val="000000"/>
                  </a:glow>
                </a:effectLst>
              </a:rPr>
              <a:t>2) The call for diviners</a:t>
            </a:r>
          </a:p>
          <a:p>
            <a:pPr marL="0" indent="0" algn="just">
              <a:buNone/>
            </a:pPr>
            <a:r>
              <a:rPr lang="en-US" sz="4000" dirty="0">
                <a:effectLst>
                  <a:glow rad="228600">
                    <a:srgbClr val="000000"/>
                  </a:glow>
                </a:effectLst>
              </a:rPr>
              <a:t>	</a:t>
            </a:r>
            <a:r>
              <a:rPr lang="en-US" sz="4000" dirty="0" smtClean="0">
                <a:effectLst>
                  <a:glow rad="228600">
                    <a:srgbClr val="000000"/>
                  </a:glow>
                </a:effectLst>
              </a:rPr>
              <a:t>Three times in Daniel they fail</a:t>
            </a:r>
          </a:p>
          <a:p>
            <a:pPr marL="0" indent="0" algn="just">
              <a:buNone/>
            </a:pPr>
            <a:r>
              <a:rPr lang="en-US" sz="4000" dirty="0">
                <a:effectLst>
                  <a:glow rad="228600">
                    <a:srgbClr val="000000"/>
                  </a:glow>
                </a:effectLst>
              </a:rPr>
              <a:t>	</a:t>
            </a:r>
            <a:r>
              <a:rPr lang="en-US" sz="4000" dirty="0" smtClean="0">
                <a:effectLst>
                  <a:glow rad="228600">
                    <a:srgbClr val="000000"/>
                  </a:glow>
                </a:effectLst>
              </a:rPr>
              <a:t>The queen (mother) advises</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Judgment on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04790602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1) A divine message</a:t>
            </a:r>
          </a:p>
          <a:p>
            <a:pPr marL="0" indent="0" algn="just">
              <a:buNone/>
            </a:pPr>
            <a:r>
              <a:rPr lang="en-US" sz="4000" dirty="0" smtClean="0">
                <a:effectLst>
                  <a:glow rad="228600">
                    <a:srgbClr val="000000"/>
                  </a:glow>
                </a:effectLst>
              </a:rPr>
              <a:t>2) The call for diviners</a:t>
            </a:r>
          </a:p>
          <a:p>
            <a:pPr marL="0" indent="0" algn="just">
              <a:buNone/>
            </a:pPr>
            <a:r>
              <a:rPr lang="en-US" sz="4000" dirty="0" smtClean="0">
                <a:effectLst>
                  <a:glow rad="228600">
                    <a:srgbClr val="000000"/>
                  </a:glow>
                </a:effectLst>
              </a:rPr>
              <a:t>3) Daniel interprets</a:t>
            </a:r>
          </a:p>
          <a:p>
            <a:pPr marL="0" indent="0" algn="just">
              <a:buNone/>
            </a:pPr>
            <a:r>
              <a:rPr lang="en-US" sz="4000" dirty="0">
                <a:effectLst>
                  <a:glow rad="228600">
                    <a:srgbClr val="000000"/>
                  </a:glow>
                </a:effectLst>
              </a:rPr>
              <a:t>	</a:t>
            </a:r>
            <a:r>
              <a:rPr lang="en-US" sz="4000" dirty="0" smtClean="0">
                <a:effectLst>
                  <a:glow rad="228600">
                    <a:srgbClr val="000000"/>
                  </a:glow>
                </a:effectLst>
              </a:rPr>
              <a:t>Ignoring the life of Nebuchadnezzar</a:t>
            </a:r>
          </a:p>
          <a:p>
            <a:pPr marL="0" indent="0" algn="just">
              <a:buNone/>
            </a:pPr>
            <a:r>
              <a:rPr lang="en-US" sz="4000" dirty="0">
                <a:effectLst>
                  <a:glow rad="228600">
                    <a:srgbClr val="000000"/>
                  </a:glow>
                </a:effectLst>
              </a:rPr>
              <a:t>	</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Judgment on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71196588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1) A divine message</a:t>
            </a:r>
          </a:p>
          <a:p>
            <a:pPr marL="0" indent="0" algn="just">
              <a:buNone/>
            </a:pPr>
            <a:r>
              <a:rPr lang="en-US" sz="4000" dirty="0" smtClean="0">
                <a:effectLst>
                  <a:glow rad="228600">
                    <a:srgbClr val="000000"/>
                  </a:glow>
                </a:effectLst>
              </a:rPr>
              <a:t>2) The call for diviners</a:t>
            </a:r>
          </a:p>
          <a:p>
            <a:pPr marL="0" indent="0" algn="just">
              <a:buNone/>
            </a:pPr>
            <a:r>
              <a:rPr lang="en-US" sz="4000" dirty="0" smtClean="0">
                <a:effectLst>
                  <a:glow rad="228600">
                    <a:srgbClr val="000000"/>
                  </a:glow>
                </a:effectLst>
              </a:rPr>
              <a:t>3) Daniel interprets</a:t>
            </a:r>
          </a:p>
          <a:p>
            <a:pPr marL="0" indent="0" algn="just">
              <a:buNone/>
            </a:pPr>
            <a:r>
              <a:rPr lang="en-US" sz="4000" dirty="0" smtClean="0">
                <a:effectLst>
                  <a:glow rad="228600">
                    <a:srgbClr val="000000"/>
                  </a:glow>
                </a:effectLst>
              </a:rPr>
              <a:t>4) Conclusions</a:t>
            </a:r>
          </a:p>
          <a:p>
            <a:pPr marL="0" indent="0" algn="just">
              <a:buNone/>
            </a:pPr>
            <a:r>
              <a:rPr lang="en-US" sz="4000" dirty="0">
                <a:effectLst>
                  <a:glow rad="228600">
                    <a:srgbClr val="000000"/>
                  </a:glow>
                </a:effectLst>
              </a:rPr>
              <a:t>	</a:t>
            </a:r>
            <a:r>
              <a:rPr lang="en-US" sz="4000" dirty="0" smtClean="0">
                <a:effectLst>
                  <a:glow rad="228600">
                    <a:srgbClr val="000000"/>
                  </a:glow>
                </a:effectLst>
              </a:rPr>
              <a:t>Daniel is promoted</a:t>
            </a:r>
          </a:p>
          <a:p>
            <a:pPr marL="0" indent="0" algn="just">
              <a:buNone/>
            </a:pPr>
            <a:r>
              <a:rPr lang="en-US" sz="4000" dirty="0">
                <a:effectLst>
                  <a:glow rad="228600">
                    <a:srgbClr val="000000"/>
                  </a:glow>
                </a:effectLst>
              </a:rPr>
              <a:t>	</a:t>
            </a:r>
            <a:r>
              <a:rPr lang="en-US" sz="4000" dirty="0" smtClean="0">
                <a:effectLst>
                  <a:glow rad="228600">
                    <a:srgbClr val="000000"/>
                  </a:glow>
                </a:effectLst>
              </a:rPr>
              <a:t>The kingdom is lost</a:t>
            </a:r>
          </a:p>
          <a:p>
            <a:pPr marL="0" indent="0" algn="just">
              <a:buNone/>
            </a:pPr>
            <a:r>
              <a:rPr lang="en-US" sz="4000" dirty="0">
                <a:effectLst>
                  <a:glow rad="228600">
                    <a:srgbClr val="000000"/>
                  </a:glow>
                </a:effectLst>
              </a:rPr>
              <a:t>	</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Judgment on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67120405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The BIG lesson:</a:t>
            </a:r>
          </a:p>
          <a:p>
            <a:pPr marL="0" indent="0" algn="just">
              <a:buNone/>
            </a:pPr>
            <a:r>
              <a:rPr lang="en-US" sz="4000" dirty="0">
                <a:effectLst>
                  <a:glow rad="228600">
                    <a:srgbClr val="000000"/>
                  </a:glow>
                </a:effectLst>
              </a:rPr>
              <a:t>	</a:t>
            </a:r>
            <a:r>
              <a:rPr lang="en-US" sz="4000" dirty="0" smtClean="0">
                <a:effectLst>
                  <a:glow rad="228600">
                    <a:srgbClr val="000000"/>
                  </a:glow>
                </a:effectLst>
              </a:rPr>
              <a:t>We are ALL accountable to God</a:t>
            </a:r>
          </a:p>
          <a:p>
            <a:pPr marL="0" indent="0" algn="just">
              <a:buNone/>
            </a:pPr>
            <a:r>
              <a:rPr lang="en-US" sz="4000" dirty="0">
                <a:effectLst>
                  <a:glow rad="228600">
                    <a:srgbClr val="000000"/>
                  </a:glow>
                </a:effectLst>
              </a:rPr>
              <a:t>	</a:t>
            </a:r>
            <a:r>
              <a:rPr lang="en-US" sz="4000" dirty="0" smtClean="0">
                <a:effectLst>
                  <a:glow rad="228600">
                    <a:srgbClr val="000000"/>
                  </a:glow>
                </a:effectLst>
              </a:rPr>
              <a:t>	Romans 2:1-11</a:t>
            </a:r>
          </a:p>
          <a:p>
            <a:pPr marL="0" indent="0" algn="just">
              <a:buNone/>
            </a:pPr>
            <a:r>
              <a:rPr lang="en-US" sz="4000" dirty="0">
                <a:effectLst>
                  <a:glow rad="228600">
                    <a:srgbClr val="000000"/>
                  </a:glow>
                </a:effectLst>
              </a:rPr>
              <a:t>	</a:t>
            </a:r>
            <a:r>
              <a:rPr lang="en-US" sz="4000" dirty="0" smtClean="0">
                <a:effectLst>
                  <a:glow rad="228600">
                    <a:srgbClr val="000000"/>
                  </a:glow>
                </a:effectLst>
              </a:rPr>
              <a:t>	Matthew 16:27</a:t>
            </a:r>
          </a:p>
          <a:p>
            <a:pPr marL="0" indent="0" algn="just">
              <a:buNone/>
            </a:pPr>
            <a:r>
              <a:rPr lang="en-US" sz="4000" dirty="0">
                <a:effectLst>
                  <a:glow rad="228600">
                    <a:srgbClr val="000000"/>
                  </a:glow>
                </a:effectLst>
              </a:rPr>
              <a:t>	</a:t>
            </a:r>
            <a:r>
              <a:rPr lang="en-US" sz="4000" dirty="0" smtClean="0">
                <a:effectLst>
                  <a:glow rad="228600">
                    <a:srgbClr val="000000"/>
                  </a:glow>
                </a:effectLst>
              </a:rPr>
              <a:t>	2 Corinthians 5:10</a:t>
            </a:r>
          </a:p>
          <a:p>
            <a:pPr marL="0" indent="0" algn="just">
              <a:buNone/>
            </a:pPr>
            <a:r>
              <a:rPr lang="en-US" sz="4000" dirty="0">
                <a:effectLst>
                  <a:glow rad="228600">
                    <a:srgbClr val="000000"/>
                  </a:glow>
                </a:effectLst>
              </a:rPr>
              <a:t>	</a:t>
            </a:r>
            <a:r>
              <a:rPr lang="en-US" sz="4000" dirty="0" smtClean="0">
                <a:effectLst>
                  <a:glow rad="228600">
                    <a:srgbClr val="000000"/>
                  </a:glow>
                </a:effectLst>
              </a:rPr>
              <a:t>	Revelation 2:23</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558320060"/>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The BIG lesson:</a:t>
            </a:r>
          </a:p>
          <a:p>
            <a:pPr marL="0" indent="0" algn="just">
              <a:buNone/>
            </a:pPr>
            <a:r>
              <a:rPr lang="en-US" sz="4000" dirty="0">
                <a:effectLst>
                  <a:glow rad="228600">
                    <a:srgbClr val="000000"/>
                  </a:glow>
                </a:effectLst>
              </a:rPr>
              <a:t>	</a:t>
            </a:r>
            <a:r>
              <a:rPr lang="en-US" sz="4000" dirty="0" smtClean="0">
                <a:effectLst>
                  <a:glow rad="228600">
                    <a:srgbClr val="000000"/>
                  </a:glow>
                </a:effectLst>
              </a:rPr>
              <a:t>We are ALL accountable to God</a:t>
            </a:r>
          </a:p>
          <a:p>
            <a:pPr marL="0" indent="0" algn="just">
              <a:buNone/>
            </a:pPr>
            <a:r>
              <a:rPr lang="en-US" sz="4000" dirty="0">
                <a:effectLst>
                  <a:glow rad="228600">
                    <a:srgbClr val="000000"/>
                  </a:glow>
                </a:effectLst>
              </a:rPr>
              <a:t>	</a:t>
            </a:r>
            <a:r>
              <a:rPr lang="en-US" sz="4000" dirty="0" smtClean="0">
                <a:effectLst>
                  <a:glow rad="228600">
                    <a:srgbClr val="000000"/>
                  </a:glow>
                </a:effectLst>
              </a:rPr>
              <a:t>Accountable for what we CAN know</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01267284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The other lesson</a:t>
            </a:r>
          </a:p>
          <a:p>
            <a:pPr marL="0" indent="0" algn="just">
              <a:buNone/>
            </a:pPr>
            <a:r>
              <a:rPr lang="en-US" sz="4000" dirty="0">
                <a:effectLst>
                  <a:glow rad="228600">
                    <a:srgbClr val="000000"/>
                  </a:glow>
                </a:effectLst>
              </a:rPr>
              <a:t>	</a:t>
            </a:r>
            <a:r>
              <a:rPr lang="en-US" sz="4000" dirty="0" smtClean="0">
                <a:effectLst>
                  <a:glow rad="228600">
                    <a:srgbClr val="000000"/>
                  </a:glow>
                </a:effectLst>
              </a:rPr>
              <a:t>What are the Holy Vessels?</a:t>
            </a:r>
          </a:p>
          <a:p>
            <a:pPr marL="0" indent="0" algn="just">
              <a:buNone/>
            </a:pPr>
            <a:r>
              <a:rPr lang="en-US" sz="4000" dirty="0">
                <a:effectLst>
                  <a:glow rad="228600">
                    <a:srgbClr val="000000"/>
                  </a:glow>
                </a:effectLst>
              </a:rPr>
              <a:t>	</a:t>
            </a:r>
            <a:r>
              <a:rPr lang="en-US" sz="4000" dirty="0" smtClean="0">
                <a:effectLst>
                  <a:glow rad="228600">
                    <a:srgbClr val="000000"/>
                  </a:glow>
                </a:effectLst>
              </a:rPr>
              <a:t>	1 Thessalonians 4:4</a:t>
            </a:r>
          </a:p>
          <a:p>
            <a:pPr marL="0" indent="0" algn="just">
              <a:buNone/>
            </a:pPr>
            <a:r>
              <a:rPr lang="en-US" sz="4000" dirty="0">
                <a:effectLst>
                  <a:glow rad="228600">
                    <a:srgbClr val="000000"/>
                  </a:glow>
                </a:effectLst>
              </a:rPr>
              <a:t>	</a:t>
            </a:r>
            <a:r>
              <a:rPr lang="en-US" sz="4000" dirty="0" smtClean="0">
                <a:effectLst>
                  <a:glow rad="228600">
                    <a:srgbClr val="000000"/>
                  </a:glow>
                </a:effectLst>
              </a:rPr>
              <a:t>	2 Corinthians 4:7</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94690417"/>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The other lesson</a:t>
            </a:r>
          </a:p>
          <a:p>
            <a:pPr marL="0" indent="0" algn="just">
              <a:buNone/>
            </a:pPr>
            <a:r>
              <a:rPr lang="en-US" sz="4000" dirty="0">
                <a:effectLst>
                  <a:glow rad="228600">
                    <a:srgbClr val="000000"/>
                  </a:glow>
                </a:effectLst>
              </a:rPr>
              <a:t>	</a:t>
            </a:r>
            <a:r>
              <a:rPr lang="en-US" sz="4000" dirty="0" smtClean="0">
                <a:effectLst>
                  <a:glow rad="228600">
                    <a:srgbClr val="000000"/>
                  </a:glow>
                </a:effectLst>
              </a:rPr>
              <a:t>What are the Holy Vessels?</a:t>
            </a:r>
          </a:p>
          <a:p>
            <a:pPr marL="0" indent="0" algn="just">
              <a:buNone/>
            </a:pPr>
            <a:r>
              <a:rPr lang="en-US" sz="4000" dirty="0">
                <a:effectLst>
                  <a:glow rad="228600">
                    <a:srgbClr val="000000"/>
                  </a:glow>
                </a:effectLst>
              </a:rPr>
              <a:t>	</a:t>
            </a:r>
            <a:r>
              <a:rPr lang="en-US" sz="4000" dirty="0" smtClean="0">
                <a:effectLst>
                  <a:glow rad="228600">
                    <a:srgbClr val="000000"/>
                  </a:glow>
                </a:effectLst>
              </a:rPr>
              <a:t>Using Holy Vessels for unholy things?</a:t>
            </a:r>
          </a:p>
          <a:p>
            <a:pPr marL="0" indent="0" algn="just">
              <a:buNone/>
            </a:pPr>
            <a:r>
              <a:rPr lang="en-US" sz="4000" dirty="0">
                <a:effectLst>
                  <a:glow rad="228600">
                    <a:srgbClr val="000000"/>
                  </a:glow>
                </a:effectLst>
              </a:rPr>
              <a:t>	</a:t>
            </a:r>
            <a:r>
              <a:rPr lang="en-US" sz="4000" dirty="0" smtClean="0">
                <a:effectLst>
                  <a:glow rad="228600">
                    <a:srgbClr val="000000"/>
                  </a:glow>
                </a:effectLst>
              </a:rPr>
              <a:t>	2 Corinthians 6:14-17</a:t>
            </a:r>
          </a:p>
          <a:p>
            <a:pPr marL="0" indent="0" algn="just">
              <a:buNone/>
            </a:pPr>
            <a:r>
              <a:rPr lang="en-US" sz="4000" dirty="0">
                <a:effectLst>
                  <a:glow rad="228600">
                    <a:srgbClr val="000000"/>
                  </a:glow>
                </a:effectLst>
              </a:rPr>
              <a:t>		</a:t>
            </a:r>
            <a:r>
              <a:rPr lang="en-US" sz="4000" dirty="0" smtClean="0">
                <a:effectLst>
                  <a:glow rad="228600">
                    <a:srgbClr val="000000"/>
                  </a:glow>
                </a:effectLst>
              </a:rPr>
              <a:t>1 Corinthians 6:19-20</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08462269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Be prepared to stand before God</a:t>
            </a:r>
          </a:p>
          <a:p>
            <a:pPr marL="0" indent="0" algn="just">
              <a:buNone/>
            </a:pPr>
            <a:endParaRPr lang="en-US" sz="4000" dirty="0" smtClean="0">
              <a:effectLst>
                <a:glow rad="228600">
                  <a:srgbClr val="000000"/>
                </a:glow>
              </a:effectLst>
            </a:endParaRPr>
          </a:p>
          <a:p>
            <a:pPr marL="0" indent="0" algn="just">
              <a:buNone/>
            </a:pPr>
            <a:r>
              <a:rPr lang="en-US" sz="4000" i="1" dirty="0" smtClean="0">
                <a:effectLst>
                  <a:glow rad="228600">
                    <a:srgbClr val="000000"/>
                  </a:glow>
                </a:effectLst>
              </a:rPr>
              <a:t>Each </a:t>
            </a:r>
            <a:r>
              <a:rPr lang="en-US" sz="4000" i="1" dirty="0">
                <a:effectLst>
                  <a:glow rad="228600">
                    <a:srgbClr val="000000"/>
                  </a:glow>
                </a:effectLst>
              </a:rPr>
              <a:t>one of us shall give account </a:t>
            </a:r>
            <a:r>
              <a:rPr lang="en-US" sz="4000" i="1" dirty="0" smtClean="0">
                <a:effectLst>
                  <a:glow rad="228600">
                    <a:srgbClr val="000000"/>
                  </a:glow>
                </a:effectLst>
              </a:rPr>
              <a:t>of </a:t>
            </a:r>
            <a:r>
              <a:rPr lang="en-US" sz="4000" i="1" dirty="0">
                <a:effectLst>
                  <a:glow rad="228600">
                    <a:srgbClr val="000000"/>
                  </a:glow>
                </a:effectLst>
              </a:rPr>
              <a:t>himself to </a:t>
            </a:r>
            <a:r>
              <a:rPr lang="en-US" sz="4000" i="1" dirty="0" smtClean="0">
                <a:effectLst>
                  <a:glow rad="228600">
                    <a:srgbClr val="000000"/>
                  </a:glow>
                </a:effectLst>
              </a:rPr>
              <a:t>God </a:t>
            </a:r>
          </a:p>
          <a:p>
            <a:pPr marL="0" indent="0" algn="just">
              <a:buNone/>
            </a:pPr>
            <a:r>
              <a:rPr lang="en-US" sz="4000" dirty="0" smtClean="0">
                <a:effectLst>
                  <a:glow rad="228600">
                    <a:srgbClr val="000000"/>
                  </a:glow>
                </a:effectLst>
              </a:rPr>
              <a:t>							Romans 14:12</a:t>
            </a:r>
            <a:endParaRPr lang="en-US" sz="4000" dirty="0" smtClean="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031650618"/>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8:12</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fontScale="85000" lnSpcReduction="10000"/>
          </a:bodyPr>
          <a:lstStyle/>
          <a:p>
            <a:pPr marL="0" indent="0" algn="ctr">
              <a:buNone/>
            </a:pPr>
            <a:r>
              <a:rPr lang="en-US" sz="4500" i="1" dirty="0"/>
              <a:t>"</a:t>
            </a:r>
            <a:r>
              <a:rPr lang="en-US" sz="4500" i="1" dirty="0" smtClean="0"/>
              <a:t>I AM the </a:t>
            </a:r>
            <a:r>
              <a:rPr lang="en-US" sz="4500" i="1" dirty="0"/>
              <a:t>light of the </a:t>
            </a:r>
            <a:r>
              <a:rPr lang="en-US" sz="4500" i="1" dirty="0" smtClean="0"/>
              <a:t>world”</a:t>
            </a:r>
          </a:p>
          <a:p>
            <a:pPr marL="0" indent="0">
              <a:buNone/>
            </a:pPr>
            <a:r>
              <a:rPr lang="en-US" sz="4000" dirty="0" smtClean="0"/>
              <a:t>I </a:t>
            </a:r>
            <a:r>
              <a:rPr lang="en-US" sz="4000" dirty="0"/>
              <a:t>AM the Bread of Life 			</a:t>
            </a:r>
            <a:r>
              <a:rPr lang="en-US" sz="4000" dirty="0" smtClean="0"/>
              <a:t>	    - </a:t>
            </a:r>
            <a:r>
              <a:rPr lang="en-US" sz="4000" dirty="0"/>
              <a:t>John 6:35</a:t>
            </a:r>
          </a:p>
          <a:p>
            <a:pPr marL="0" indent="0">
              <a:buNone/>
            </a:pPr>
            <a:r>
              <a:rPr lang="en-US" sz="4000" dirty="0" smtClean="0"/>
              <a:t>I </a:t>
            </a:r>
            <a:r>
              <a:rPr lang="en-US" sz="4000" dirty="0"/>
              <a:t>AM the Door 					</a:t>
            </a:r>
            <a:r>
              <a:rPr lang="en-US" sz="4000" dirty="0" smtClean="0"/>
              <a:t>	    - </a:t>
            </a:r>
            <a:r>
              <a:rPr lang="en-US" sz="4000" dirty="0"/>
              <a:t>John 10:7</a:t>
            </a:r>
          </a:p>
          <a:p>
            <a:pPr marL="0" indent="0">
              <a:buNone/>
            </a:pPr>
            <a:r>
              <a:rPr lang="en-US" sz="4000" dirty="0" smtClean="0"/>
              <a:t>I </a:t>
            </a:r>
            <a:r>
              <a:rPr lang="en-US" sz="4000" dirty="0"/>
              <a:t>AM the Good </a:t>
            </a:r>
            <a:r>
              <a:rPr lang="en-US" sz="4000" dirty="0" smtClean="0"/>
              <a:t>Shepherd </a:t>
            </a:r>
            <a:r>
              <a:rPr lang="en-US" sz="4000" dirty="0"/>
              <a:t>			</a:t>
            </a:r>
            <a:r>
              <a:rPr lang="en-US" sz="4000" dirty="0" smtClean="0"/>
              <a:t>    - </a:t>
            </a:r>
            <a:r>
              <a:rPr lang="en-US" sz="4000" dirty="0"/>
              <a:t>John 10:11</a:t>
            </a:r>
          </a:p>
          <a:p>
            <a:pPr marL="0" indent="0">
              <a:buNone/>
            </a:pPr>
            <a:r>
              <a:rPr lang="en-US" sz="4000" dirty="0" smtClean="0"/>
              <a:t>I </a:t>
            </a:r>
            <a:r>
              <a:rPr lang="en-US" sz="4000" dirty="0"/>
              <a:t>AM the Resurrection and the Life 	</a:t>
            </a:r>
            <a:r>
              <a:rPr lang="en-US" sz="4000" dirty="0" smtClean="0"/>
              <a:t>    - </a:t>
            </a:r>
            <a:r>
              <a:rPr lang="en-US" sz="4000" dirty="0"/>
              <a:t>John 11:25</a:t>
            </a:r>
          </a:p>
          <a:p>
            <a:pPr marL="0" indent="0">
              <a:buNone/>
            </a:pPr>
            <a:r>
              <a:rPr lang="en-US" sz="4000" dirty="0" smtClean="0"/>
              <a:t>I </a:t>
            </a:r>
            <a:r>
              <a:rPr lang="en-US" sz="4000" dirty="0"/>
              <a:t>AM the Way, the Truth, and the Life </a:t>
            </a:r>
            <a:r>
              <a:rPr lang="en-US" sz="4000" dirty="0" smtClean="0"/>
              <a:t>- </a:t>
            </a:r>
            <a:r>
              <a:rPr lang="en-US" sz="4000" dirty="0"/>
              <a:t>John 14:6</a:t>
            </a:r>
          </a:p>
          <a:p>
            <a:pPr marL="0" indent="0">
              <a:buNone/>
            </a:pPr>
            <a:r>
              <a:rPr lang="en-US" sz="4000" dirty="0" smtClean="0"/>
              <a:t>I </a:t>
            </a:r>
            <a:r>
              <a:rPr lang="en-US" sz="4000" dirty="0"/>
              <a:t>AM the Vine 						</a:t>
            </a:r>
            <a:r>
              <a:rPr lang="en-US" sz="4000" dirty="0" smtClean="0"/>
              <a:t>    - </a:t>
            </a:r>
            <a:r>
              <a:rPr lang="en-US" sz="4000" dirty="0"/>
              <a:t>John 15:1</a:t>
            </a:r>
          </a:p>
          <a:p>
            <a:pPr marL="0" indent="0" algn="just">
              <a:buNone/>
            </a:pPr>
            <a:endParaRPr lang="en-US" sz="3750" dirty="0" smtClean="0"/>
          </a:p>
        </p:txBody>
      </p:sp>
    </p:spTree>
    <p:extLst>
      <p:ext uri="{BB962C8B-B14F-4D97-AF65-F5344CB8AC3E}">
        <p14:creationId xmlns:p14="http://schemas.microsoft.com/office/powerpoint/2010/main" val="689247474"/>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Be prepared to stand before God</a:t>
            </a:r>
          </a:p>
          <a:p>
            <a:pPr marL="0" indent="0" algn="just">
              <a:buNone/>
            </a:pPr>
            <a:r>
              <a:rPr lang="en-US" sz="4000" dirty="0" smtClean="0">
                <a:effectLst>
                  <a:glow rad="228600">
                    <a:srgbClr val="000000"/>
                  </a:glow>
                </a:effectLst>
              </a:rPr>
              <a:t>	Romans 14:12</a:t>
            </a:r>
            <a:endParaRPr lang="en-US" sz="4000" dirty="0" smtClean="0">
              <a:effectLst>
                <a:glow rad="228600">
                  <a:srgbClr val="000000"/>
                </a:glow>
              </a:effectLst>
            </a:endParaRPr>
          </a:p>
          <a:p>
            <a:pPr marL="0" indent="0" algn="just">
              <a:buNone/>
            </a:pPr>
            <a:r>
              <a:rPr lang="en-US" sz="4000" dirty="0" smtClean="0">
                <a:effectLst>
                  <a:glow rad="228600">
                    <a:srgbClr val="000000"/>
                  </a:glow>
                </a:effectLst>
              </a:rPr>
              <a:t>Cleanse yourself for service</a:t>
            </a:r>
          </a:p>
          <a:p>
            <a:pPr marL="0" indent="0" algn="just">
              <a:buNone/>
            </a:pPr>
            <a:r>
              <a:rPr lang="en-US" sz="4000" dirty="0">
                <a:effectLst>
                  <a:glow rad="228600">
                    <a:srgbClr val="000000"/>
                  </a:glow>
                </a:effectLst>
              </a:rPr>
              <a:t>	</a:t>
            </a:r>
            <a:r>
              <a:rPr lang="en-US" sz="4000" dirty="0" smtClean="0">
                <a:effectLst>
                  <a:glow rad="228600">
                    <a:srgbClr val="000000"/>
                  </a:glow>
                </a:effectLst>
              </a:rPr>
              <a:t>2 Timothy 2:19-21</a:t>
            </a: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Lessons From Belshazzar</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10628221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smtClean="0">
                <a:effectLst>
                  <a:glow rad="228600">
                    <a:srgbClr val="000000"/>
                  </a:glow>
                </a:effectLst>
              </a:rPr>
              <a:t>Now </a:t>
            </a:r>
            <a:r>
              <a:rPr lang="en-US" sz="4000" dirty="0">
                <a:effectLst>
                  <a:glow rad="228600">
                    <a:srgbClr val="000000"/>
                  </a:glow>
                </a:effectLst>
              </a:rPr>
              <a:t>all these things happened to them as examples, and they were written for our admonition, upon whom the ends of the ages have come</a:t>
            </a:r>
            <a:r>
              <a:rPr lang="en-US" sz="4000" dirty="0" smtClean="0">
                <a:effectLst>
                  <a:glow rad="228600">
                    <a:srgbClr val="000000"/>
                  </a:glow>
                </a:effectLst>
              </a:rPr>
              <a:t>.</a:t>
            </a:r>
            <a:r>
              <a:rPr lang="en-US" sz="4000" dirty="0">
                <a:effectLst>
                  <a:glow rad="228600">
                    <a:srgbClr val="000000"/>
                  </a:glow>
                </a:effectLst>
              </a:rPr>
              <a:t> </a:t>
            </a:r>
            <a:r>
              <a:rPr lang="en-US" sz="4000" dirty="0" smtClean="0">
                <a:effectLst>
                  <a:glow rad="228600">
                    <a:srgbClr val="000000"/>
                  </a:glow>
                </a:effectLst>
              </a:rPr>
              <a:t>											1 Corinthians </a:t>
            </a:r>
            <a:r>
              <a:rPr lang="en-US" sz="4000" dirty="0">
                <a:effectLst>
                  <a:glow rad="228600">
                    <a:srgbClr val="000000"/>
                  </a:glow>
                </a:effectLst>
              </a:rPr>
              <a:t>10:11 </a:t>
            </a:r>
          </a:p>
        </p:txBody>
      </p:sp>
      <p:sp>
        <p:nvSpPr>
          <p:cNvPr id="6" name="Rectangle 2"/>
          <p:cNvSpPr>
            <a:spLocks noGrp="1" noRot="1" noChangeArrowheads="1"/>
          </p:cNvSpPr>
          <p:nvPr>
            <p:ph type="title"/>
          </p:nvPr>
        </p:nvSpPr>
        <p:spPr>
          <a:xfrm>
            <a:off x="9525" y="22860"/>
            <a:ext cx="9134475" cy="1089660"/>
          </a:xfrm>
        </p:spPr>
        <p:txBody>
          <a:bodyPr>
            <a:noAutofit/>
          </a:bodyPr>
          <a:lstStyle/>
          <a:p>
            <a:pPr algn="ctr" eaLnBrk="1" hangingPunct="1">
              <a:defRPr/>
            </a:pP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78413527"/>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84778624"/>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534400" cy="3943350"/>
          </a:xfrm>
        </p:spPr>
        <p:txBody>
          <a:bodyPr>
            <a:noAutofit/>
          </a:bodyPr>
          <a:lstStyle/>
          <a:p>
            <a:pPr marL="0" indent="0" algn="ctr">
              <a:buNone/>
            </a:pPr>
            <a:r>
              <a:rPr lang="en-US" sz="4800" i="1" dirty="0" smtClean="0">
                <a:effectLst>
                  <a:glow rad="228600">
                    <a:srgbClr val="000000"/>
                  </a:glow>
                </a:effectLst>
              </a:rPr>
              <a:t>YOU </a:t>
            </a:r>
            <a:r>
              <a:rPr lang="en-US" sz="4800" i="1" dirty="0" smtClean="0">
                <a:effectLst>
                  <a:glow rad="228600">
                    <a:srgbClr val="000000"/>
                  </a:glow>
                </a:effectLst>
              </a:rPr>
              <a:t>have </a:t>
            </a:r>
            <a:r>
              <a:rPr lang="en-US" sz="4800" i="1" dirty="0">
                <a:effectLst>
                  <a:glow rad="228600">
                    <a:srgbClr val="000000"/>
                  </a:glow>
                </a:effectLst>
              </a:rPr>
              <a:t>sinned </a:t>
            </a:r>
            <a:r>
              <a:rPr lang="en-US" sz="4800" i="1" dirty="0" smtClean="0">
                <a:effectLst>
                  <a:glow rad="228600">
                    <a:srgbClr val="000000"/>
                  </a:glow>
                </a:effectLst>
              </a:rPr>
              <a:t>and</a:t>
            </a:r>
          </a:p>
          <a:p>
            <a:pPr marL="0" indent="0" algn="ctr">
              <a:buNone/>
            </a:pPr>
            <a:r>
              <a:rPr lang="en-US" sz="4800" i="1" dirty="0" smtClean="0">
                <a:effectLst>
                  <a:glow rad="228600">
                    <a:srgbClr val="000000"/>
                  </a:glow>
                </a:effectLst>
              </a:rPr>
              <a:t>fall </a:t>
            </a:r>
            <a:r>
              <a:rPr lang="en-US" sz="4800" i="1" dirty="0">
                <a:effectLst>
                  <a:glow rad="228600">
                    <a:srgbClr val="000000"/>
                  </a:glow>
                </a:effectLst>
              </a:rPr>
              <a:t>short of the </a:t>
            </a:r>
            <a:r>
              <a:rPr lang="en-US" sz="4800" i="1" dirty="0" smtClean="0">
                <a:effectLst>
                  <a:glow rad="228600">
                    <a:srgbClr val="000000"/>
                  </a:glow>
                </a:effectLst>
              </a:rPr>
              <a:t>glory </a:t>
            </a:r>
            <a:r>
              <a:rPr lang="en-US" sz="4800" i="1" dirty="0">
                <a:effectLst>
                  <a:glow rad="228600">
                    <a:srgbClr val="000000"/>
                  </a:glow>
                </a:effectLst>
              </a:rPr>
              <a:t>of </a:t>
            </a:r>
            <a:r>
              <a:rPr lang="en-US" sz="4800" i="1" dirty="0" smtClean="0">
                <a:effectLst>
                  <a:glow rad="228600">
                    <a:srgbClr val="000000"/>
                  </a:glow>
                </a:effectLst>
              </a:rPr>
              <a:t>God</a:t>
            </a:r>
            <a:endParaRPr lang="en-US" sz="4800" dirty="0" smtClean="0">
              <a:effectLst>
                <a:glow rad="228600">
                  <a:srgbClr val="000000"/>
                </a:glow>
              </a:effectLst>
            </a:endParaRPr>
          </a:p>
          <a:p>
            <a:pPr marL="0" indent="0" algn="ctr">
              <a:buNone/>
            </a:pPr>
            <a:r>
              <a:rPr lang="en-US" sz="4000" dirty="0" smtClean="0">
                <a:effectLst>
                  <a:glow rad="228600">
                    <a:srgbClr val="000000"/>
                  </a:glow>
                </a:effectLst>
              </a:rPr>
              <a:t>Romans 3:23</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6000" dirty="0" smtClean="0">
                <a:effectLst>
                  <a:glow rad="228600">
                    <a:srgbClr val="030400"/>
                  </a:glow>
                  <a:outerShdw blurRad="50800" dist="63500" dir="2700000" algn="tl" rotWithShape="0">
                    <a:srgbClr val="000000">
                      <a:alpha val="48000"/>
                    </a:srgbClr>
                  </a:outerShdw>
                </a:effectLst>
                <a:latin typeface="+mn-lt"/>
              </a:rPr>
              <a:t>What If It Were On Your Wall</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38115990"/>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534400" cy="3943350"/>
          </a:xfrm>
        </p:spPr>
        <p:txBody>
          <a:bodyPr>
            <a:noAutofit/>
          </a:bodyPr>
          <a:lstStyle/>
          <a:p>
            <a:pPr marL="0" indent="0" algn="ctr">
              <a:buNone/>
            </a:pPr>
            <a:r>
              <a:rPr lang="en-US" sz="4800" i="1" dirty="0" smtClean="0">
                <a:effectLst>
                  <a:glow rad="228600">
                    <a:srgbClr val="000000"/>
                  </a:glow>
                </a:effectLst>
              </a:rPr>
              <a:t>YOU </a:t>
            </a:r>
            <a:r>
              <a:rPr lang="en-US" sz="4800" i="1" dirty="0" smtClean="0">
                <a:effectLst>
                  <a:glow rad="228600">
                    <a:srgbClr val="000000"/>
                  </a:glow>
                </a:effectLst>
              </a:rPr>
              <a:t>have </a:t>
            </a:r>
            <a:r>
              <a:rPr lang="en-US" sz="4800" i="1" dirty="0">
                <a:effectLst>
                  <a:glow rad="228600">
                    <a:srgbClr val="000000"/>
                  </a:glow>
                </a:effectLst>
              </a:rPr>
              <a:t>sinned </a:t>
            </a:r>
            <a:r>
              <a:rPr lang="en-US" sz="4800" i="1" dirty="0" smtClean="0">
                <a:effectLst>
                  <a:glow rad="228600">
                    <a:srgbClr val="000000"/>
                  </a:glow>
                </a:effectLst>
              </a:rPr>
              <a:t>and</a:t>
            </a:r>
          </a:p>
          <a:p>
            <a:pPr marL="0" indent="0" algn="ctr">
              <a:buNone/>
            </a:pPr>
            <a:r>
              <a:rPr lang="en-US" sz="4800" i="1" dirty="0" smtClean="0">
                <a:effectLst>
                  <a:glow rad="228600">
                    <a:srgbClr val="000000"/>
                  </a:glow>
                </a:effectLst>
              </a:rPr>
              <a:t>fall </a:t>
            </a:r>
            <a:r>
              <a:rPr lang="en-US" sz="4800" i="1" dirty="0">
                <a:effectLst>
                  <a:glow rad="228600">
                    <a:srgbClr val="000000"/>
                  </a:glow>
                </a:effectLst>
              </a:rPr>
              <a:t>short of the </a:t>
            </a:r>
            <a:r>
              <a:rPr lang="en-US" sz="4800" i="1" dirty="0" smtClean="0">
                <a:effectLst>
                  <a:glow rad="228600">
                    <a:srgbClr val="000000"/>
                  </a:glow>
                </a:effectLst>
              </a:rPr>
              <a:t>glory </a:t>
            </a:r>
            <a:r>
              <a:rPr lang="en-US" sz="4800" i="1" dirty="0">
                <a:effectLst>
                  <a:glow rad="228600">
                    <a:srgbClr val="000000"/>
                  </a:glow>
                </a:effectLst>
              </a:rPr>
              <a:t>of </a:t>
            </a:r>
            <a:r>
              <a:rPr lang="en-US" sz="4800" i="1" dirty="0" smtClean="0">
                <a:effectLst>
                  <a:glow rad="228600">
                    <a:srgbClr val="000000"/>
                  </a:glow>
                </a:effectLst>
              </a:rPr>
              <a:t>God </a:t>
            </a:r>
            <a:endParaRPr lang="en-US" sz="4800" i="1" dirty="0" smtClean="0">
              <a:effectLst>
                <a:glow rad="228600">
                  <a:srgbClr val="000000"/>
                </a:glow>
              </a:effectLst>
            </a:endParaRPr>
          </a:p>
          <a:p>
            <a:pPr marL="0" indent="0" algn="ctr">
              <a:buNone/>
            </a:pPr>
            <a:r>
              <a:rPr lang="en-US" sz="4800" i="1" dirty="0" smtClean="0">
                <a:effectLst>
                  <a:glow rad="228600">
                    <a:srgbClr val="000000"/>
                  </a:glow>
                </a:effectLst>
              </a:rPr>
              <a:t>AND the </a:t>
            </a:r>
            <a:r>
              <a:rPr lang="en-US" sz="4800" i="1" dirty="0">
                <a:effectLst>
                  <a:glow rad="228600">
                    <a:srgbClr val="000000"/>
                  </a:glow>
                </a:effectLst>
              </a:rPr>
              <a:t>wages of sin is </a:t>
            </a:r>
            <a:r>
              <a:rPr lang="en-US" sz="4800" i="1" dirty="0" smtClean="0">
                <a:effectLst>
                  <a:glow rad="228600">
                    <a:srgbClr val="000000"/>
                  </a:glow>
                </a:effectLst>
              </a:rPr>
              <a:t>death</a:t>
            </a:r>
            <a:endParaRPr lang="en-US" sz="4800" dirty="0" smtClean="0">
              <a:effectLst>
                <a:glow rad="228600">
                  <a:srgbClr val="000000"/>
                </a:glow>
              </a:effectLst>
            </a:endParaRPr>
          </a:p>
          <a:p>
            <a:pPr marL="0" indent="0" algn="ctr">
              <a:buNone/>
            </a:pPr>
            <a:r>
              <a:rPr lang="en-US" sz="4000" dirty="0" smtClean="0">
                <a:effectLst>
                  <a:glow rad="228600">
                    <a:srgbClr val="000000"/>
                  </a:glow>
                </a:effectLst>
              </a:rPr>
              <a:t>Romans 3:23, 6:23</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6000" dirty="0" smtClean="0">
                <a:effectLst>
                  <a:glow rad="228600">
                    <a:srgbClr val="030400"/>
                  </a:glow>
                  <a:outerShdw blurRad="50800" dist="63500" dir="2700000" algn="tl" rotWithShape="0">
                    <a:srgbClr val="000000">
                      <a:alpha val="48000"/>
                    </a:srgbClr>
                  </a:outerShdw>
                </a:effectLst>
                <a:latin typeface="+mn-lt"/>
              </a:rPr>
              <a:t>What If It Were On Your Wall</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76501931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534400" cy="3943350"/>
          </a:xfrm>
        </p:spPr>
        <p:txBody>
          <a:bodyPr>
            <a:noAutofit/>
          </a:bodyPr>
          <a:lstStyle/>
          <a:p>
            <a:pPr marL="0" indent="0" algn="just">
              <a:buNone/>
            </a:pPr>
            <a:r>
              <a:rPr lang="en-US" sz="3600" dirty="0" smtClean="0">
                <a:effectLst>
                  <a:glow rad="228600">
                    <a:srgbClr val="000000"/>
                  </a:glow>
                </a:effectLst>
              </a:rPr>
              <a:t>Pleading Christ as our defense:</a:t>
            </a:r>
          </a:p>
          <a:p>
            <a:pPr marL="0" indent="0" algn="just">
              <a:buNone/>
            </a:pPr>
            <a:r>
              <a:rPr lang="en-US" sz="3600" dirty="0">
                <a:effectLst>
                  <a:glow rad="228600">
                    <a:srgbClr val="000000"/>
                  </a:glow>
                </a:effectLst>
              </a:rPr>
              <a:t>	</a:t>
            </a:r>
            <a:r>
              <a:rPr lang="en-US" sz="3600" dirty="0" smtClean="0">
                <a:effectLst>
                  <a:glow rad="228600">
                    <a:srgbClr val="000000"/>
                  </a:glow>
                </a:effectLst>
              </a:rPr>
              <a:t>By h</a:t>
            </a:r>
            <a:r>
              <a:rPr lang="en-US" sz="3600" dirty="0" smtClean="0">
                <a:effectLst>
                  <a:glow rad="228600">
                    <a:srgbClr val="000000"/>
                  </a:glow>
                </a:effectLst>
              </a:rPr>
              <a:t>earing </a:t>
            </a:r>
            <a:r>
              <a:rPr lang="en-US" sz="3600" dirty="0" smtClean="0">
                <a:effectLst>
                  <a:glow rad="228600">
                    <a:srgbClr val="000000"/>
                  </a:glow>
                </a:effectLst>
              </a:rPr>
              <a:t>and believing – Romans 10:17</a:t>
            </a:r>
          </a:p>
          <a:p>
            <a:pPr marL="0" indent="0" algn="just">
              <a:buNone/>
            </a:pPr>
            <a:r>
              <a:rPr lang="en-US" sz="3600" dirty="0" smtClean="0">
                <a:effectLst>
                  <a:glow rad="228600">
                    <a:srgbClr val="000000"/>
                  </a:glow>
                </a:effectLst>
              </a:rPr>
              <a:t>	By confession </a:t>
            </a:r>
            <a:r>
              <a:rPr lang="en-US" sz="3600" dirty="0" smtClean="0">
                <a:effectLst>
                  <a:glow rad="228600">
                    <a:srgbClr val="000000"/>
                  </a:glow>
                </a:effectLst>
              </a:rPr>
              <a:t>of Jesus – </a:t>
            </a:r>
            <a:r>
              <a:rPr lang="en-US" sz="3600" dirty="0" smtClean="0">
                <a:effectLst>
                  <a:glow rad="228600">
                    <a:srgbClr val="000000"/>
                  </a:glow>
                </a:effectLst>
              </a:rPr>
              <a:t>Matthew 10:32</a:t>
            </a:r>
            <a:endParaRPr lang="en-US" sz="3600" dirty="0" smtClean="0">
              <a:effectLst>
                <a:glow rad="228600">
                  <a:srgbClr val="000000"/>
                </a:glow>
              </a:effectLst>
            </a:endParaRPr>
          </a:p>
          <a:p>
            <a:pPr marL="0" indent="0" algn="just">
              <a:buNone/>
            </a:pPr>
            <a:r>
              <a:rPr lang="en-US" sz="3600" dirty="0" smtClean="0">
                <a:effectLst>
                  <a:glow rad="228600">
                    <a:srgbClr val="000000"/>
                  </a:glow>
                </a:effectLst>
              </a:rPr>
              <a:t>	By repenting </a:t>
            </a:r>
            <a:r>
              <a:rPr lang="en-US" sz="3600" dirty="0" smtClean="0">
                <a:effectLst>
                  <a:glow rad="228600">
                    <a:srgbClr val="000000"/>
                  </a:glow>
                </a:effectLst>
              </a:rPr>
              <a:t>of sin – </a:t>
            </a:r>
            <a:r>
              <a:rPr lang="en-US" sz="3600" dirty="0" smtClean="0">
                <a:effectLst>
                  <a:glow rad="228600">
                    <a:srgbClr val="000000"/>
                  </a:glow>
                </a:effectLst>
              </a:rPr>
              <a:t>Acts 2:38</a:t>
            </a:r>
            <a:endParaRPr lang="en-US" sz="3600" dirty="0" smtClean="0">
              <a:effectLst>
                <a:glow rad="228600">
                  <a:srgbClr val="000000"/>
                </a:glow>
              </a:effectLst>
            </a:endParaRPr>
          </a:p>
          <a:p>
            <a:pPr marL="0" indent="0" algn="just">
              <a:buNone/>
            </a:pPr>
            <a:r>
              <a:rPr lang="en-US" sz="3600" dirty="0" smtClean="0">
                <a:effectLst>
                  <a:glow rad="228600">
                    <a:srgbClr val="000000"/>
                  </a:glow>
                </a:effectLst>
              </a:rPr>
              <a:t>	By being baptized </a:t>
            </a:r>
            <a:r>
              <a:rPr lang="en-US" sz="3600" dirty="0" smtClean="0">
                <a:effectLst>
                  <a:glow rad="228600">
                    <a:srgbClr val="000000"/>
                  </a:glow>
                </a:effectLst>
              </a:rPr>
              <a:t>into Christ – </a:t>
            </a:r>
            <a:r>
              <a:rPr lang="en-US" sz="3600" dirty="0" smtClean="0">
                <a:effectLst>
                  <a:glow rad="228600">
                    <a:srgbClr val="000000"/>
                  </a:glow>
                </a:effectLst>
              </a:rPr>
              <a:t>Acts 20:16</a:t>
            </a:r>
            <a:endParaRPr lang="en-US" sz="3600" dirty="0">
              <a:effectLst>
                <a:glow rad="228600">
                  <a:srgbClr val="000000"/>
                </a:glow>
              </a:effectLst>
            </a:endParaRPr>
          </a:p>
        </p:txBody>
      </p:sp>
      <p:sp>
        <p:nvSpPr>
          <p:cNvPr id="5" name="Rectangle 2"/>
          <p:cNvSpPr>
            <a:spLocks noGrp="1" noRot="1" noChangeArrowheads="1"/>
          </p:cNvSpPr>
          <p:nvPr>
            <p:ph type="title"/>
          </p:nvPr>
        </p:nvSpPr>
        <p:spPr>
          <a:xfrm>
            <a:off x="9525" y="22860"/>
            <a:ext cx="9144000" cy="1177290"/>
          </a:xfrm>
        </p:spPr>
        <p:txBody>
          <a:bodyPr>
            <a:noAutofit/>
          </a:bodyPr>
          <a:lstStyle/>
          <a:p>
            <a:pPr algn="ctr" eaLnBrk="1" hangingPunct="1">
              <a:defRPr/>
            </a:pPr>
            <a:r>
              <a:rPr lang="en-US" sz="6000" dirty="0" smtClean="0">
                <a:effectLst>
                  <a:glow rad="228600">
                    <a:srgbClr val="030400"/>
                  </a:glow>
                  <a:outerShdw blurRad="50800" dist="63500" dir="2700000" algn="tl" rotWithShape="0">
                    <a:srgbClr val="000000">
                      <a:alpha val="48000"/>
                    </a:srgbClr>
                  </a:outerShdw>
                </a:effectLst>
                <a:latin typeface="+mn-lt"/>
              </a:rPr>
              <a:t>The Writing on the Wall</a:t>
            </a:r>
            <a:endParaRPr lang="en-US" sz="6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423665504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8:12-20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Testimony of Jesus</a:t>
            </a:r>
          </a:p>
          <a:p>
            <a:pPr marL="0" indent="0" algn="just">
              <a:buNone/>
            </a:pPr>
            <a:r>
              <a:rPr lang="en-US" sz="3750" dirty="0"/>
              <a:t>	</a:t>
            </a:r>
            <a:r>
              <a:rPr lang="en-US" sz="3750" dirty="0" smtClean="0"/>
              <a:t>He was the Light of the World</a:t>
            </a:r>
          </a:p>
          <a:p>
            <a:pPr marL="0" indent="0" algn="just">
              <a:buNone/>
            </a:pPr>
            <a:r>
              <a:rPr lang="en-US" sz="3750" dirty="0"/>
              <a:t>	</a:t>
            </a:r>
            <a:r>
              <a:rPr lang="en-US" sz="3750" dirty="0" smtClean="0"/>
              <a:t>Following Him removes darkness</a:t>
            </a:r>
          </a:p>
          <a:p>
            <a:pPr marL="0" indent="0" algn="just">
              <a:buNone/>
            </a:pPr>
            <a:r>
              <a:rPr lang="en-US" sz="3750" dirty="0"/>
              <a:t>	</a:t>
            </a:r>
            <a:r>
              <a:rPr lang="en-US" sz="3750" dirty="0" smtClean="0"/>
              <a:t>He did not come to judge</a:t>
            </a:r>
          </a:p>
          <a:p>
            <a:pPr marL="0" indent="0" algn="just">
              <a:buNone/>
            </a:pPr>
            <a:r>
              <a:rPr lang="en-US" sz="3750" dirty="0" smtClean="0"/>
              <a:t>		John 5:22-27 (?)</a:t>
            </a:r>
          </a:p>
          <a:p>
            <a:pPr marL="0" indent="0" algn="just">
              <a:buNone/>
            </a:pPr>
            <a:r>
              <a:rPr lang="en-US" sz="3750" dirty="0"/>
              <a:t>	</a:t>
            </a:r>
            <a:r>
              <a:rPr lang="en-US" sz="3750" dirty="0" smtClean="0"/>
              <a:t>	John 3:17-19</a:t>
            </a:r>
          </a:p>
          <a:p>
            <a:pPr marL="0" indent="0" algn="just">
              <a:buNone/>
            </a:pPr>
            <a:endParaRPr lang="en-US" sz="3750" dirty="0" smtClean="0"/>
          </a:p>
        </p:txBody>
      </p:sp>
    </p:spTree>
    <p:extLst>
      <p:ext uri="{BB962C8B-B14F-4D97-AF65-F5344CB8AC3E}">
        <p14:creationId xmlns:p14="http://schemas.microsoft.com/office/powerpoint/2010/main" val="246327755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268016"/>
          </a:xfrm>
        </p:spPr>
        <p:txBody>
          <a:bodyPr>
            <a:noAutofit/>
          </a:bodyPr>
          <a:lstStyle/>
          <a:p>
            <a:pPr algn="ctr"/>
            <a:r>
              <a:rPr lang="en-US" sz="7425" dirty="0">
                <a:effectLst>
                  <a:glow rad="228600">
                    <a:srgbClr val="000000"/>
                  </a:glow>
                </a:effectLst>
                <a:latin typeface="+mn-lt"/>
              </a:rPr>
              <a:t>John </a:t>
            </a:r>
            <a:r>
              <a:rPr lang="en-US" sz="7425" dirty="0" smtClean="0">
                <a:effectLst>
                  <a:glow rad="228600">
                    <a:srgbClr val="000000"/>
                  </a:glow>
                </a:effectLst>
                <a:latin typeface="+mn-lt"/>
              </a:rPr>
              <a:t>8:21-30</a:t>
            </a:r>
            <a:endParaRPr lang="en-US" sz="7425" dirty="0">
              <a:effectLst>
                <a:glow rad="228600">
                  <a:srgbClr val="000000"/>
                </a:glow>
              </a:effectLst>
              <a:latin typeface="+mn-lt"/>
            </a:endParaRPr>
          </a:p>
        </p:txBody>
      </p:sp>
      <p:sp>
        <p:nvSpPr>
          <p:cNvPr id="3" name="Content Placeholder 2"/>
          <p:cNvSpPr>
            <a:spLocks noGrp="1"/>
          </p:cNvSpPr>
          <p:nvPr>
            <p:ph idx="1"/>
          </p:nvPr>
        </p:nvSpPr>
        <p:spPr>
          <a:xfrm>
            <a:off x="171451" y="1268017"/>
            <a:ext cx="8911901" cy="3772068"/>
          </a:xfrm>
        </p:spPr>
        <p:txBody>
          <a:bodyPr>
            <a:normAutofit/>
          </a:bodyPr>
          <a:lstStyle/>
          <a:p>
            <a:pPr marL="0" indent="0" algn="just">
              <a:buNone/>
            </a:pPr>
            <a:r>
              <a:rPr lang="en-US" sz="3750" dirty="0" smtClean="0"/>
              <a:t>Jesus reveals His goal</a:t>
            </a:r>
          </a:p>
          <a:p>
            <a:pPr marL="0" indent="0" algn="just">
              <a:buNone/>
            </a:pPr>
            <a:endParaRPr lang="en-US" sz="3750" dirty="0"/>
          </a:p>
          <a:p>
            <a:pPr marL="0" indent="0" algn="just">
              <a:buNone/>
            </a:pPr>
            <a:r>
              <a:rPr lang="en-US" sz="3750" dirty="0" smtClean="0"/>
              <a:t>Belief in Jesus</a:t>
            </a:r>
          </a:p>
          <a:p>
            <a:pPr marL="0" indent="0" algn="just">
              <a:buNone/>
            </a:pPr>
            <a:endParaRPr lang="en-US" sz="3750" dirty="0"/>
          </a:p>
          <a:p>
            <a:pPr marL="0" indent="0" algn="just">
              <a:buNone/>
            </a:pPr>
            <a:r>
              <a:rPr lang="en-US" sz="3750" dirty="0" smtClean="0"/>
              <a:t>Speaking from the Father</a:t>
            </a:r>
            <a:endParaRPr lang="en-US" sz="3750" dirty="0" smtClean="0"/>
          </a:p>
        </p:txBody>
      </p:sp>
    </p:spTree>
    <p:extLst>
      <p:ext uri="{BB962C8B-B14F-4D97-AF65-F5344CB8AC3E}">
        <p14:creationId xmlns:p14="http://schemas.microsoft.com/office/powerpoint/2010/main" val="140968265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Documents and Settings\HP_Administrator\Local Settings\Temporary Internet Files\Content.IE5\SAK2UTP7\0043588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0" y="0"/>
            <a:ext cx="9144000" cy="1371600"/>
          </a:xfrm>
        </p:spPr>
        <p:txBody>
          <a:bodyPr>
            <a:noAutofit/>
          </a:bodyPr>
          <a:lstStyle/>
          <a:p>
            <a:pPr algn="ctr"/>
            <a:r>
              <a:rPr lang="en-US" sz="9900" dirty="0">
                <a:solidFill>
                  <a:srgbClr val="FFFF00"/>
                </a:solidFill>
                <a:effectLst>
                  <a:glow rad="101600">
                    <a:srgbClr val="040404"/>
                  </a:glow>
                  <a:innerShdw blurRad="50800" dist="25400" dir="13500000">
                    <a:prstClr val="black">
                      <a:alpha val="70000"/>
                    </a:prstClr>
                  </a:innerShdw>
                </a:effectLst>
                <a:latin typeface="Bell MT" pitchFamily="18" charset="0"/>
              </a:rPr>
              <a:t>Welcome!</a:t>
            </a:r>
          </a:p>
        </p:txBody>
      </p:sp>
      <p:sp>
        <p:nvSpPr>
          <p:cNvPr id="6" name="Content Placeholder 5"/>
          <p:cNvSpPr>
            <a:spLocks noGrp="1"/>
          </p:cNvSpPr>
          <p:nvPr>
            <p:ph sz="half" idx="2"/>
          </p:nvPr>
        </p:nvSpPr>
        <p:spPr>
          <a:xfrm>
            <a:off x="228600" y="1428750"/>
            <a:ext cx="8610601" cy="3622222"/>
          </a:xfrm>
          <a:solidFill>
            <a:schemeClr val="bg2">
              <a:alpha val="0"/>
            </a:schemeClr>
          </a:solidFill>
        </p:spPr>
        <p:txBody>
          <a:bodyPr>
            <a:noAutofit/>
          </a:bodyPr>
          <a:lstStyle/>
          <a:p>
            <a:pPr marL="0" indent="0">
              <a:buNone/>
            </a:pPr>
            <a:r>
              <a:rPr lang="en-US" sz="3000" b="1" dirty="0">
                <a:effectLst>
                  <a:glow rad="228600">
                    <a:srgbClr val="03080D"/>
                  </a:glow>
                </a:effectLst>
              </a:rPr>
              <a:t>Sunday</a:t>
            </a:r>
          </a:p>
          <a:p>
            <a:pPr lvl="1">
              <a:buNone/>
            </a:pPr>
            <a:r>
              <a:rPr lang="en-US" sz="3000" dirty="0">
                <a:effectLst>
                  <a:glow rad="228600">
                    <a:srgbClr val="03080D"/>
                  </a:glow>
                </a:effectLst>
              </a:rPr>
              <a:t>Bible Study						9:30  AM</a:t>
            </a:r>
          </a:p>
          <a:p>
            <a:pPr lvl="1">
              <a:buNone/>
            </a:pPr>
            <a:r>
              <a:rPr lang="en-US" sz="3000" dirty="0">
                <a:effectLst>
                  <a:glow rad="228600">
                    <a:srgbClr val="03080D"/>
                  </a:glow>
                </a:effectLst>
              </a:rPr>
              <a:t>Worship 		  					10:30 AM</a:t>
            </a:r>
          </a:p>
          <a:p>
            <a:pPr lvl="1">
              <a:buNone/>
            </a:pPr>
            <a:r>
              <a:rPr lang="en-US" sz="3000" dirty="0">
                <a:effectLst>
                  <a:glow rad="228600">
                    <a:srgbClr val="03080D"/>
                  </a:glow>
                </a:effectLst>
              </a:rPr>
              <a:t>PM Bible Class (Livestream)  			5:00  PM</a:t>
            </a:r>
          </a:p>
          <a:p>
            <a:pPr marL="0" indent="0">
              <a:buNone/>
            </a:pPr>
            <a:r>
              <a:rPr lang="en-US" sz="3000" b="1" dirty="0">
                <a:effectLst>
                  <a:glow rad="228600">
                    <a:srgbClr val="03080D"/>
                  </a:glow>
                </a:effectLst>
              </a:rPr>
              <a:t>Wednesday</a:t>
            </a:r>
          </a:p>
          <a:p>
            <a:pPr marL="365742" lvl="1" indent="0">
              <a:buNone/>
            </a:pPr>
            <a:r>
              <a:rPr lang="en-US" sz="3000" dirty="0">
                <a:effectLst>
                  <a:glow rad="228600">
                    <a:srgbClr val="03080D"/>
                  </a:glow>
                </a:effectLst>
              </a:rPr>
              <a:t>Bible Class 			 			7:00  PM</a:t>
            </a:r>
          </a:p>
        </p:txBody>
      </p:sp>
      <p:sp>
        <p:nvSpPr>
          <p:cNvPr id="9" name="Title 3"/>
          <p:cNvSpPr txBox="1">
            <a:spLocks/>
          </p:cNvSpPr>
          <p:nvPr/>
        </p:nvSpPr>
        <p:spPr>
          <a:xfrm>
            <a:off x="439057" y="4400550"/>
            <a:ext cx="8229600" cy="514350"/>
          </a:xfrm>
          <a:prstGeom prst="rect">
            <a:avLst/>
          </a:prstGeom>
        </p:spPr>
        <p:txBody>
          <a:bodyPr vert="horz" lIns="0" tIns="45720" rIns="0" bIns="0" anchor="b">
            <a:normAutofit fontScale="97500"/>
          </a:bodyPr>
          <a:lstStyle/>
          <a:p>
            <a:pPr algn="ctr" defTabSz="914355">
              <a:defRPr/>
            </a:pPr>
            <a:r>
              <a:rPr lang="en-US" sz="3000" dirty="0">
                <a:solidFill>
                  <a:schemeClr val="tx1">
                    <a:lumMod val="95000"/>
                  </a:schemeClr>
                </a:solidFill>
                <a:effectLst>
                  <a:glow rad="101600">
                    <a:schemeClr val="bg1">
                      <a:alpha val="60000"/>
                    </a:schemeClr>
                  </a:glow>
                </a:effectLst>
                <a:latin typeface="+mj-lt"/>
                <a:ea typeface="+mj-ea"/>
                <a:cs typeface="+mj-cs"/>
              </a:rPr>
              <a:t>www.SunsetchurchofChrist.net</a:t>
            </a:r>
          </a:p>
        </p:txBody>
      </p:sp>
    </p:spTree>
    <p:extLst>
      <p:ext uri="{BB962C8B-B14F-4D97-AF65-F5344CB8AC3E}">
        <p14:creationId xmlns:p14="http://schemas.microsoft.com/office/powerpoint/2010/main" val="6155045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901913808"/>
              </p:ext>
            </p:extLst>
          </p:nvPr>
        </p:nvGraphicFramePr>
        <p:xfrm>
          <a:off x="-100013" y="-1"/>
          <a:ext cx="9244012" cy="5143500"/>
        </p:xfrm>
        <a:graphic>
          <a:graphicData uri="http://schemas.openxmlformats.org/drawingml/2006/table">
            <a:tbl>
              <a:tblPr firstRow="1" bandRow="1">
                <a:effectLst>
                  <a:outerShdw blurRad="50800" dist="38100" dir="2700000" algn="tl" rotWithShape="0">
                    <a:prstClr val="black">
                      <a:alpha val="40000"/>
                    </a:prstClr>
                  </a:outerShdw>
                </a:effectLst>
                <a:tableStyleId>{D7AC3CCA-C797-4891-BE02-D94E43425B78}</a:tableStyleId>
              </a:tblPr>
              <a:tblGrid>
                <a:gridCol w="4622006">
                  <a:extLst>
                    <a:ext uri="{9D8B030D-6E8A-4147-A177-3AD203B41FA5}">
                      <a16:colId xmlns="" xmlns:a16="http://schemas.microsoft.com/office/drawing/2014/main" val="20000"/>
                    </a:ext>
                  </a:extLst>
                </a:gridCol>
                <a:gridCol w="4622006">
                  <a:extLst>
                    <a:ext uri="{9D8B030D-6E8A-4147-A177-3AD203B41FA5}">
                      <a16:colId xmlns="" xmlns:a16="http://schemas.microsoft.com/office/drawing/2014/main" val="20001"/>
                    </a:ext>
                  </a:extLst>
                </a:gridCol>
              </a:tblGrid>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Opening Prayer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Terry </a:t>
                      </a:r>
                      <a:r>
                        <a:rPr lang="en-US" sz="2200" b="1" i="0" cap="none" spc="0" baseline="0"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Petsche</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1"/>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Scripture Reading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2"/>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3"/>
                  </a:ext>
                </a:extLst>
              </a:tr>
              <a:tr h="4286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Lord’s Supper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McDonald/Michael Hetzer</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4"/>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5"/>
                  </a:ext>
                </a:extLst>
              </a:tr>
              <a:tr h="428625">
                <a:tc>
                  <a:txBody>
                    <a:bodyPr/>
                    <a:lstStyle/>
                    <a:p>
                      <a:pPr algn="ct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Collection</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Lamar McDonald/Michael Hetzer</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 </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6"/>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Lesson</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Brian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7"/>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Song </a:t>
                      </a: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 </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Grant Haines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8"/>
                  </a:ext>
                </a:extLst>
              </a:tr>
              <a:tr h="428625">
                <a:tc>
                  <a:txBody>
                    <a:bodyPr/>
                    <a:lstStyle/>
                    <a:p>
                      <a:pPr algn="ctr"/>
                      <a:r>
                        <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Closing</a:t>
                      </a: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200" b="1" i="0" cap="none" spc="0" baseline="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Ryan Sollars</a:t>
                      </a:r>
                      <a:endParaRPr lang="en-US" sz="2200" b="1" i="0" cap="none" spc="0" baseline="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a:txBody>
                  <a:tcPr marL="68580" marR="68580" anchor="ctr">
                    <a:lnL w="12700" cmpd="sng">
                      <a:noFill/>
                    </a:lnL>
                    <a:lnR w="12700" cmpd="sng">
                      <a:noFill/>
                    </a:lnR>
                    <a:lnT w="12700" cmpd="sng">
                      <a:noFill/>
                    </a:lnT>
                    <a:lnB w="12700" cmpd="sng">
                      <a:noFill/>
                    </a:lnB>
                    <a:lnTlToBr w="12700" cmpd="sng">
                      <a:noFill/>
                      <a:prstDash val="solid"/>
                    </a:lnTlToBr>
                    <a:lnBlToTr w="12700" cmpd="sng">
                      <a:noFill/>
                      <a:prstDash val="solid"/>
                    </a:lnBlToTr>
                    <a:cell3D prstMaterial="dkEdge">
                      <a:bevel/>
                      <a:lightRig rig="flood" dir="t"/>
                    </a:cell3D>
                    <a:blipFill>
                      <a:blip r:embed="rId3"/>
                      <a:tile tx="0" ty="0" sx="100000" sy="100000" flip="none" algn="tl"/>
                    </a:blipFill>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335850531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https://upload.wikimedia.org/wikipedia/commons/thumb/b/b4/Belshazzar%E2%80%99s_feast%2C_by_Rembrandt.jpg/1024px-Belshazzar%E2%80%99s_feast%2C_by_Rembrand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
            <a:ext cx="9296400" cy="7406224"/>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idx="1"/>
          </p:nvPr>
        </p:nvSpPr>
        <p:spPr>
          <a:xfrm>
            <a:off x="304800" y="1200150"/>
            <a:ext cx="8610600" cy="3733800"/>
          </a:xfrm>
        </p:spPr>
        <p:txBody>
          <a:bodyPr>
            <a:noAutofit/>
          </a:bodyPr>
          <a:lstStyle/>
          <a:p>
            <a:pPr marL="0" indent="0" algn="just">
              <a:buNone/>
            </a:pPr>
            <a:r>
              <a:rPr lang="en-US" sz="4000" dirty="0" err="1" smtClean="0">
                <a:effectLst>
                  <a:glow rad="228600">
                    <a:srgbClr val="000000"/>
                  </a:glow>
                </a:effectLst>
              </a:rPr>
              <a:t>Mene</a:t>
            </a:r>
            <a:r>
              <a:rPr lang="en-US" sz="4000" dirty="0" smtClean="0">
                <a:effectLst>
                  <a:glow rad="228600">
                    <a:srgbClr val="000000"/>
                  </a:glow>
                </a:effectLst>
              </a:rPr>
              <a:t> </a:t>
            </a:r>
            <a:r>
              <a:rPr lang="en-US" sz="4000" dirty="0" err="1" smtClean="0">
                <a:effectLst>
                  <a:glow rad="228600">
                    <a:srgbClr val="000000"/>
                  </a:glow>
                </a:effectLst>
              </a:rPr>
              <a:t>Mene</a:t>
            </a:r>
            <a:r>
              <a:rPr lang="en-US" sz="4000" dirty="0" smtClean="0">
                <a:effectLst>
                  <a:glow rad="228600">
                    <a:srgbClr val="000000"/>
                  </a:glow>
                </a:effectLst>
              </a:rPr>
              <a:t> </a:t>
            </a:r>
            <a:r>
              <a:rPr lang="en-US" sz="4000" dirty="0" err="1" smtClean="0">
                <a:effectLst>
                  <a:glow rad="228600">
                    <a:srgbClr val="000000"/>
                  </a:glow>
                </a:effectLst>
              </a:rPr>
              <a:t>Tekel</a:t>
            </a:r>
            <a:r>
              <a:rPr lang="en-US" sz="4000" dirty="0" smtClean="0">
                <a:effectLst>
                  <a:glow rad="228600">
                    <a:srgbClr val="000000"/>
                  </a:glow>
                </a:effectLst>
              </a:rPr>
              <a:t> </a:t>
            </a:r>
            <a:r>
              <a:rPr lang="en-US" sz="4000" dirty="0" err="1" smtClean="0">
                <a:effectLst>
                  <a:glow rad="228600">
                    <a:srgbClr val="000000"/>
                  </a:glow>
                </a:effectLst>
              </a:rPr>
              <a:t>Upharsin</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4714875" cy="1089660"/>
          </a:xfrm>
        </p:spPr>
        <p:txBody>
          <a:bodyPr>
            <a:noAutofit/>
          </a:bodyPr>
          <a:lstStyle/>
          <a:p>
            <a:pPr algn="ctr" eaLnBrk="1" hangingPunct="1">
              <a:defRPr/>
            </a:pPr>
            <a:r>
              <a:rPr lang="en-US" sz="7000" dirty="0" smtClean="0">
                <a:effectLst>
                  <a:glow rad="228600">
                    <a:srgbClr val="030400"/>
                  </a:glow>
                  <a:outerShdw blurRad="50800" dist="63500" dir="2700000" algn="tl" rotWithShape="0">
                    <a:srgbClr val="000000">
                      <a:alpha val="48000"/>
                    </a:srgbClr>
                  </a:outerShdw>
                </a:effectLst>
                <a:latin typeface="+mn-lt"/>
              </a:rPr>
              <a:t>Daniel 5</a:t>
            </a:r>
            <a:endParaRPr lang="en-US" sz="70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3428008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943350"/>
          </a:xfrm>
        </p:spPr>
        <p:txBody>
          <a:bodyPr>
            <a:noAutofit/>
          </a:bodyPr>
          <a:lstStyle/>
          <a:p>
            <a:pPr marL="0" indent="0" algn="just">
              <a:buNone/>
            </a:pPr>
            <a:r>
              <a:rPr lang="en-US" sz="4000" dirty="0" smtClean="0">
                <a:effectLst>
                  <a:glow rad="228600">
                    <a:srgbClr val="000000"/>
                  </a:glow>
                </a:effectLst>
              </a:rPr>
              <a:t>- A</a:t>
            </a:r>
          </a:p>
          <a:p>
            <a:pPr marL="0" indent="0" algn="just">
              <a:buNone/>
            </a:pPr>
            <a:r>
              <a:rPr lang="en-US" sz="4000" dirty="0">
                <a:effectLst>
                  <a:glow rad="228600">
                    <a:srgbClr val="000000"/>
                  </a:glow>
                </a:effectLst>
              </a:rPr>
              <a:t>	</a:t>
            </a:r>
            <a:r>
              <a:rPr lang="en-US" sz="4000" dirty="0" smtClean="0">
                <a:effectLst>
                  <a:glow rad="228600">
                    <a:srgbClr val="000000"/>
                  </a:glow>
                </a:effectLst>
              </a:rPr>
              <a:t>- B</a:t>
            </a:r>
          </a:p>
          <a:p>
            <a:pPr marL="0" indent="0" algn="just">
              <a:buNone/>
            </a:pPr>
            <a:r>
              <a:rPr lang="en-US" sz="4000" dirty="0">
                <a:effectLst>
                  <a:glow rad="228600">
                    <a:srgbClr val="000000"/>
                  </a:glow>
                </a:effectLst>
              </a:rPr>
              <a:t>	</a:t>
            </a:r>
            <a:r>
              <a:rPr lang="en-US" sz="4000" dirty="0" smtClean="0">
                <a:effectLst>
                  <a:glow rad="228600">
                    <a:srgbClr val="000000"/>
                  </a:glow>
                </a:effectLst>
              </a:rPr>
              <a:t>	- C</a:t>
            </a:r>
          </a:p>
          <a:p>
            <a:pPr marL="0" indent="0" algn="just">
              <a:buNone/>
            </a:pPr>
            <a:r>
              <a:rPr lang="en-US" sz="4000" dirty="0">
                <a:effectLst>
                  <a:glow rad="228600">
                    <a:srgbClr val="000000"/>
                  </a:glow>
                </a:effectLst>
              </a:rPr>
              <a:t>	</a:t>
            </a:r>
            <a:r>
              <a:rPr lang="en-US" sz="4000" dirty="0" smtClean="0">
                <a:effectLst>
                  <a:glow rad="228600">
                    <a:srgbClr val="000000"/>
                  </a:glow>
                </a:effectLst>
              </a:rPr>
              <a:t>	- C</a:t>
            </a:r>
          </a:p>
          <a:p>
            <a:pPr marL="0" indent="0" algn="just">
              <a:buNone/>
            </a:pPr>
            <a:r>
              <a:rPr lang="en-US" sz="4000" dirty="0">
                <a:effectLst>
                  <a:glow rad="228600">
                    <a:srgbClr val="000000"/>
                  </a:glow>
                </a:effectLst>
              </a:rPr>
              <a:t>	</a:t>
            </a:r>
            <a:r>
              <a:rPr lang="en-US" sz="4000" dirty="0" smtClean="0">
                <a:effectLst>
                  <a:glow rad="228600">
                    <a:srgbClr val="000000"/>
                  </a:glow>
                </a:effectLst>
              </a:rPr>
              <a:t>- B</a:t>
            </a:r>
          </a:p>
          <a:p>
            <a:pPr marL="0" indent="0" algn="just">
              <a:buNone/>
            </a:pPr>
            <a:r>
              <a:rPr lang="en-US" sz="4000" dirty="0" smtClean="0">
                <a:effectLst>
                  <a:glow rad="228600">
                    <a:srgbClr val="000000"/>
                  </a:glow>
                </a:effectLst>
              </a:rPr>
              <a:t>- A</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solidFill>
                  <a:srgbClr val="FFFF00"/>
                </a:solidFill>
                <a:effectLst>
                  <a:glow rad="228600">
                    <a:srgbClr val="030400"/>
                  </a:glow>
                  <a:outerShdw blurRad="50800" dist="63500" dir="2700000" algn="tl" rotWithShape="0">
                    <a:srgbClr val="000000">
                      <a:alpha val="48000"/>
                    </a:srgbClr>
                  </a:outerShdw>
                </a:effectLst>
                <a:latin typeface="+mn-lt"/>
              </a:rPr>
              <a:t>Chiastic</a:t>
            </a:r>
            <a:r>
              <a:rPr lang="en-US" sz="6600" dirty="0" smtClean="0">
                <a:effectLst>
                  <a:glow rad="228600">
                    <a:srgbClr val="030400"/>
                  </a:glow>
                  <a:outerShdw blurRad="50800" dist="63500" dir="2700000" algn="tl" rotWithShape="0">
                    <a:srgbClr val="000000">
                      <a:alpha val="48000"/>
                    </a:srgbClr>
                  </a:outerShdw>
                </a:effectLst>
                <a:latin typeface="+mn-lt"/>
              </a:rPr>
              <a:t> Nature of Daniel</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28190180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304800" y="1200150"/>
            <a:ext cx="8610600" cy="3943350"/>
          </a:xfrm>
        </p:spPr>
        <p:txBody>
          <a:bodyPr>
            <a:noAutofit/>
          </a:bodyPr>
          <a:lstStyle/>
          <a:p>
            <a:pPr marL="0" indent="0" algn="just">
              <a:buNone/>
            </a:pPr>
            <a:r>
              <a:rPr lang="en-US" sz="4000" dirty="0" smtClean="0">
                <a:effectLst>
                  <a:glow rad="228600">
                    <a:srgbClr val="000000"/>
                  </a:glow>
                </a:effectLst>
              </a:rPr>
              <a:t>- The Fifth Kingdom prophecy (2)</a:t>
            </a:r>
          </a:p>
          <a:p>
            <a:pPr marL="0" indent="0" algn="just">
              <a:buNone/>
            </a:pPr>
            <a:r>
              <a:rPr lang="en-US" sz="4000" dirty="0">
                <a:effectLst>
                  <a:glow rad="228600">
                    <a:srgbClr val="000000"/>
                  </a:glow>
                </a:effectLst>
              </a:rPr>
              <a:t>	</a:t>
            </a:r>
            <a:r>
              <a:rPr lang="en-US" sz="4000" dirty="0" smtClean="0">
                <a:effectLst>
                  <a:glow rad="228600">
                    <a:srgbClr val="000000"/>
                  </a:glow>
                </a:effectLst>
              </a:rPr>
              <a:t>- 3 men in the fiery furnace (3)</a:t>
            </a:r>
          </a:p>
          <a:p>
            <a:pPr marL="0" indent="0" algn="just">
              <a:buNone/>
            </a:pPr>
            <a:r>
              <a:rPr lang="en-US" sz="4000" dirty="0">
                <a:effectLst>
                  <a:glow rad="228600">
                    <a:srgbClr val="000000"/>
                  </a:glow>
                </a:effectLst>
              </a:rPr>
              <a:t>	</a:t>
            </a:r>
            <a:r>
              <a:rPr lang="en-US" sz="4000" dirty="0" smtClean="0">
                <a:effectLst>
                  <a:glow rad="228600">
                    <a:srgbClr val="000000"/>
                  </a:glow>
                </a:effectLst>
              </a:rPr>
              <a:t>	- Interpreting a dream (4)</a:t>
            </a:r>
          </a:p>
          <a:p>
            <a:pPr marL="0" indent="0" algn="just">
              <a:buNone/>
            </a:pPr>
            <a:r>
              <a:rPr lang="en-US" sz="4000" dirty="0">
                <a:effectLst>
                  <a:glow rad="228600">
                    <a:srgbClr val="000000"/>
                  </a:glow>
                </a:effectLst>
              </a:rPr>
              <a:t>	</a:t>
            </a:r>
            <a:r>
              <a:rPr lang="en-US" sz="4000" dirty="0" smtClean="0">
                <a:effectLst>
                  <a:glow rad="228600">
                    <a:srgbClr val="000000"/>
                  </a:glow>
                </a:effectLst>
              </a:rPr>
              <a:t>	- Interpreting a vision (5)</a:t>
            </a:r>
          </a:p>
          <a:p>
            <a:pPr marL="0" indent="0" algn="just">
              <a:buNone/>
            </a:pPr>
            <a:r>
              <a:rPr lang="en-US" sz="4000" dirty="0">
                <a:effectLst>
                  <a:glow rad="228600">
                    <a:srgbClr val="000000"/>
                  </a:glow>
                </a:effectLst>
              </a:rPr>
              <a:t>	</a:t>
            </a:r>
            <a:r>
              <a:rPr lang="en-US" sz="4000" dirty="0" smtClean="0">
                <a:effectLst>
                  <a:glow rad="228600">
                    <a:srgbClr val="000000"/>
                  </a:glow>
                </a:effectLst>
              </a:rPr>
              <a:t>- Daniel in the lion’s den (6)</a:t>
            </a:r>
          </a:p>
          <a:p>
            <a:pPr marL="0" indent="0" algn="just">
              <a:buNone/>
            </a:pPr>
            <a:r>
              <a:rPr lang="en-US" sz="4000" dirty="0" smtClean="0">
                <a:effectLst>
                  <a:glow rad="228600">
                    <a:srgbClr val="000000"/>
                  </a:glow>
                </a:effectLst>
              </a:rPr>
              <a:t>- The Fifth Kingdom prophecy (7)</a:t>
            </a:r>
            <a:endParaRPr lang="en-US" sz="4000" dirty="0">
              <a:effectLst>
                <a:glow rad="228600">
                  <a:srgbClr val="000000"/>
                </a:glow>
              </a:effectLst>
            </a:endParaRPr>
          </a:p>
        </p:txBody>
      </p:sp>
      <p:sp>
        <p:nvSpPr>
          <p:cNvPr id="5" name="Rectangle 2"/>
          <p:cNvSpPr>
            <a:spLocks noGrp="1" noRot="1" noChangeArrowheads="1"/>
          </p:cNvSpPr>
          <p:nvPr>
            <p:ph type="title"/>
          </p:nvPr>
        </p:nvSpPr>
        <p:spPr>
          <a:xfrm>
            <a:off x="9525" y="22860"/>
            <a:ext cx="9134475" cy="1089660"/>
          </a:xfrm>
        </p:spPr>
        <p:txBody>
          <a:bodyPr>
            <a:noAutofit/>
          </a:bodyPr>
          <a:lstStyle/>
          <a:p>
            <a:pPr algn="ctr" eaLnBrk="1" hangingPunct="1">
              <a:defRPr/>
            </a:pPr>
            <a:r>
              <a:rPr lang="en-US" sz="6600" dirty="0" smtClean="0">
                <a:effectLst>
                  <a:glow rad="228600">
                    <a:srgbClr val="030400"/>
                  </a:glow>
                  <a:outerShdw blurRad="50800" dist="63500" dir="2700000" algn="tl" rotWithShape="0">
                    <a:srgbClr val="000000">
                      <a:alpha val="48000"/>
                    </a:srgbClr>
                  </a:outerShdw>
                </a:effectLst>
                <a:latin typeface="+mn-lt"/>
              </a:rPr>
              <a:t>Chiastic Nature of Daniel</a:t>
            </a:r>
            <a:endParaRPr lang="en-US" sz="6600" dirty="0">
              <a:effectLst>
                <a:glow rad="228600">
                  <a:srgbClr val="030400"/>
                </a:glow>
                <a:outerShdw blurRad="50800" dist="63500" dir="2700000" algn="tl" rotWithShape="0">
                  <a:srgbClr val="000000">
                    <a:alpha val="48000"/>
                  </a:srgbClr>
                </a:outerShdw>
              </a:effectLst>
              <a:latin typeface="+mn-lt"/>
            </a:endParaRPr>
          </a:p>
        </p:txBody>
      </p:sp>
    </p:spTree>
    <p:extLst>
      <p:ext uri="{BB962C8B-B14F-4D97-AF65-F5344CB8AC3E}">
        <p14:creationId xmlns:p14="http://schemas.microsoft.com/office/powerpoint/2010/main" val="16797643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fade">
                                      <p:cBhvr>
                                        <p:cTn id="22" dur="500"/>
                                        <p:tgtEl>
                                          <p:spTgt spid="30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fade">
                                      <p:cBhvr>
                                        <p:cTn id="27" dur="500"/>
                                        <p:tgtEl>
                                          <p:spTgt spid="307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5">
                                            <p:txEl>
                                              <p:pRg st="5" end="5"/>
                                            </p:txEl>
                                          </p:spTgt>
                                        </p:tgtEl>
                                        <p:attrNameLst>
                                          <p:attrName>style.visibility</p:attrName>
                                        </p:attrNameLst>
                                      </p:cBhvr>
                                      <p:to>
                                        <p:strVal val="visible"/>
                                      </p:to>
                                    </p:set>
                                    <p:animEffect transition="in" filter="fade">
                                      <p:cBhvr>
                                        <p:cTn id="32" dur="500"/>
                                        <p:tgtEl>
                                          <p:spTgt spid="30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423080</TotalTime>
  <Words>1052</Words>
  <Application>Microsoft Office PowerPoint</Application>
  <PresentationFormat>On-screen Show (16:9)</PresentationFormat>
  <Paragraphs>196</Paragraphs>
  <Slides>25</Slides>
  <Notes>24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vt:lpstr>
      <vt:lpstr>Bell MT</vt:lpstr>
      <vt:lpstr>Calibri</vt:lpstr>
      <vt:lpstr>Calibri Light</vt:lpstr>
      <vt:lpstr>Lucida Sans Unicode</vt:lpstr>
      <vt:lpstr>system-ui</vt:lpstr>
      <vt:lpstr>Times New Roman</vt:lpstr>
      <vt:lpstr>Wingdings</vt:lpstr>
      <vt:lpstr>Office Theme</vt:lpstr>
      <vt:lpstr>Welcome!</vt:lpstr>
      <vt:lpstr>John 8:12</vt:lpstr>
      <vt:lpstr>John 8:12-20</vt:lpstr>
      <vt:lpstr>John 8:21-30</vt:lpstr>
      <vt:lpstr>Welcome!</vt:lpstr>
      <vt:lpstr>PowerPoint Presentation</vt:lpstr>
      <vt:lpstr>Daniel 5</vt:lpstr>
      <vt:lpstr>Chiastic Nature of Daniel</vt:lpstr>
      <vt:lpstr>Chiastic Nature of Daniel</vt:lpstr>
      <vt:lpstr>Chiastic Nature of Daniel</vt:lpstr>
      <vt:lpstr>Judgment on Belshazzar</vt:lpstr>
      <vt:lpstr>Judgment on Belshazzar</vt:lpstr>
      <vt:lpstr>Judgment on Belshazzar</vt:lpstr>
      <vt:lpstr>Judgment on Belshazzar</vt:lpstr>
      <vt:lpstr>Lessons From Belshazzar</vt:lpstr>
      <vt:lpstr>Lessons From Belshazzar</vt:lpstr>
      <vt:lpstr>Lessons From Belshazzar</vt:lpstr>
      <vt:lpstr>Lessons From Belshazzar</vt:lpstr>
      <vt:lpstr>Lessons From Belshazzar</vt:lpstr>
      <vt:lpstr>Lessons From Belshazzar</vt:lpstr>
      <vt:lpstr>PowerPoint Presentation</vt:lpstr>
      <vt:lpstr>PowerPoint Presentation</vt:lpstr>
      <vt:lpstr>What If It Were On Your Wall</vt:lpstr>
      <vt:lpstr>What If It Were On Your Wall</vt:lpstr>
      <vt:lpstr>The Writing on the Wall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dc:title>
  <dc:creator>BRIAN HAINES</dc:creator>
  <cp:lastModifiedBy>Microsoft account</cp:lastModifiedBy>
  <cp:revision>1687</cp:revision>
  <dcterms:modified xsi:type="dcterms:W3CDTF">2021-12-05T01:17:35Z</dcterms:modified>
</cp:coreProperties>
</file>